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0"/>
  </p:notesMasterIdLst>
  <p:sldIdLst>
    <p:sldId id="256" r:id="rId2"/>
    <p:sldId id="269" r:id="rId3"/>
    <p:sldId id="257" r:id="rId4"/>
    <p:sldId id="267" r:id="rId5"/>
    <p:sldId id="274" r:id="rId6"/>
    <p:sldId id="265" r:id="rId7"/>
    <p:sldId id="266" r:id="rId8"/>
    <p:sldId id="258" r:id="rId9"/>
    <p:sldId id="259" r:id="rId10"/>
    <p:sldId id="273" r:id="rId11"/>
    <p:sldId id="271" r:id="rId12"/>
    <p:sldId id="272" r:id="rId13"/>
    <p:sldId id="260" r:id="rId14"/>
    <p:sldId id="263" r:id="rId15"/>
    <p:sldId id="262" r:id="rId16"/>
    <p:sldId id="264" r:id="rId17"/>
    <p:sldId id="261" r:id="rId18"/>
    <p:sldId id="270" r:id="rId19"/>
  </p:sldIdLst>
  <p:sldSz cx="12192000" cy="6858000"/>
  <p:notesSz cx="6858000" cy="9144000"/>
  <p:embeddedFontLst>
    <p:embeddedFont>
      <p:font typeface="Arial Narrow" panose="020B0606020202030204" pitchFamily="34" charset="0"/>
      <p:regular r:id="rId21"/>
      <p:bold r:id="rId22"/>
      <p:italic r:id="rId23"/>
      <p:boldItalic r:id="rId24"/>
    </p:embeddedFont>
    <p:embeddedFont>
      <p:font typeface="Blogger Sans" panose="02000506030000020004" pitchFamily="2" charset="-52"/>
      <p:regular r:id="rId25"/>
      <p:bold r:id="rId26"/>
    </p:embeddedFont>
    <p:embeddedFont>
      <p:font typeface="PT Sans" panose="020B0503020203020204" pitchFamily="34" charset="-52"/>
      <p:regular r:id="rId27"/>
      <p:bold r:id="rId28"/>
      <p:italic r:id="rId29"/>
      <p:boldItalic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BD2"/>
    <a:srgbClr val="00ADEE"/>
    <a:srgbClr val="0095AC"/>
    <a:srgbClr val="00BEDE"/>
    <a:srgbClr val="8FC179"/>
    <a:srgbClr val="005D6C"/>
    <a:srgbClr val="F6BB00"/>
    <a:srgbClr val="E55600"/>
    <a:srgbClr val="813F7F"/>
    <a:srgbClr val="B6D7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85000"/>
                  <a:lumOff val="15000"/>
                </a:schemeClr>
              </a:solidFill>
              <a:latin typeface="PT Sans" panose="020B0503020203020204" pitchFamily="34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95AC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E7-4B33-90E2-13075A4CD62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00BEDE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E7-4B33-90E2-13075A4CD62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005D6C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E7-4B33-90E2-13075A4CD62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Самый важный ряд</c:v>
                </c:pt>
              </c:strCache>
            </c:strRef>
          </c:tx>
          <c:spPr>
            <a:solidFill>
              <a:srgbClr val="8FC179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E7-4B33-90E2-13075A4CD6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7840720"/>
        <c:axId val="335060536"/>
      </c:barChart>
      <c:catAx>
        <c:axId val="50784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5060536"/>
        <c:crosses val="autoZero"/>
        <c:auto val="1"/>
        <c:lblAlgn val="ctr"/>
        <c:lblOffset val="100"/>
        <c:noMultiLvlLbl val="0"/>
      </c:catAx>
      <c:valAx>
        <c:axId val="335060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784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A43D7-EA84-4CCD-A338-06BEB44C0FFA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565C9-3CBD-4BD2-A84C-A7215BF01A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221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0A331-96E0-D0CF-8728-3856EA6F1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38E585-2C85-BA8D-7772-BC1FBA091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49A01A-CD99-6B31-AB48-A4EBCAC24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767AB-EBC7-45EC-A1C1-4844554EBC72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D5000E-5346-20C2-D17E-516FA165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F7694C-437E-EE1B-480D-1D06F27A8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817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AAC74-4E92-D377-533F-39EC2B60A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608AEB-ABFF-2F7D-FA67-28A947B03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F79BA0-742B-ED81-4061-9A2564949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349D-A53A-4C30-83FE-FA5C77D39D10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4FD864-3447-35A3-43E3-ADA3F5CF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B2515-C484-37DF-147D-77CE3995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29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7C3FD8-5534-978C-D75C-B8B635139B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A607E6-4E85-7B39-402B-1DEE03C99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83951-208B-9BBF-A2C3-4C4EBFD76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397F-F84D-45B8-988E-E060C42134FF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5CC9FA-EBCA-D338-1440-0043DA244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BA4DB3-4079-67AD-24FA-7BFBE4FC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227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A121D-8363-3FA0-1EA8-ECF7B5AC0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9BEF33-2315-2F51-09C7-612DEFB4E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04CBDE-8586-9FC1-F9EC-C998F6573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880EA-A17A-40FE-958A-F7B98D28B754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1DD4FE-D962-8ED5-A8FD-AABA7FD4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EC800-39BD-8B35-F367-6146DDD27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9346" y="309804"/>
            <a:ext cx="2743200" cy="365125"/>
          </a:xfrm>
        </p:spPr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79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95F45-CB98-8A8A-19D1-821EB15E6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EE893F-098B-B50A-F07F-BC09F567C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F374C2-B729-79BF-FA76-244F444EC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A873-D7CD-4175-AD1F-D2C3D03E5FAB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84548D-DCE3-C9C1-B744-5971B5CBC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4BF9FC-D26C-0A9A-41BA-0A27756E2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894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8FC0EC-130B-9E35-0357-4DB2B0AF7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0BA9F1-D0C4-3789-E598-D74680A77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553F52-C69E-EDDE-271F-9744325E6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3B366C-6B3A-048E-DA8B-DC180E8AB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1100-8F68-4163-AD2C-82603708B3E1}" type="datetime1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5415A0-9F79-A18D-557B-7885186EE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2186D0-3A65-5CDD-7AE7-03F14EF64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41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65D95-6280-ED30-A4AE-477DC873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5C700A-F5CE-245A-E862-B96B9DF6F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07DC8E-E6E3-9669-F6B4-9C33B92C1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56B2B7-FC8F-5064-CC1E-EC232365E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A0BFDF-BD75-66C6-3D05-000CD7BAD0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90CDDE-9454-66A4-9A2B-F02EDF03B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DC80-47ED-43C0-B6E5-0089C576C1C6}" type="datetime1">
              <a:rPr lang="ru-RU" smtClean="0"/>
              <a:t>14.11.2024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62657E-CB8C-0647-A501-60AA3107E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AC8873-79AC-6E3A-748B-3DCF90BE4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0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5EDB6-F49D-7AEC-19A2-DD8298915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1791D8-57E4-8C57-E579-707C0F836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F70F-1976-4F3D-9FEF-BED97EAC367C}" type="datetime1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23B662-2B9B-F1F1-2867-C9F0FD52C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1D5564-CDEC-DE0D-CAC9-254133324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239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3908E-FE98-E899-0838-9173E7FFE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1EE6-CA5C-47E0-9927-F3526B0E822C}" type="datetime1">
              <a:rPr lang="ru-RU" smtClean="0"/>
              <a:t>14.11.2024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2DB243-ADEB-D06A-1342-4290F430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91143E-164C-9311-EAF5-3902A703C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159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FE528F-FEEA-503A-748E-118488981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DA5542-2929-20DA-0F57-6DA0E8B8B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8541C9-C247-978D-C95C-98C05D747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6FE291-DC9D-3AC2-176C-FE9C4DD52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030F-6005-49F7-BF3F-2E2A8AB97A10}" type="datetime1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F2DED9-69E2-8E80-EF80-60BB89329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29FDD1-0CF2-7C69-C8E9-16D08749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15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8A3EB0-7CDE-C6D9-44B3-F81B808C8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841ECAC-F72C-1644-C6A1-9DE7912CE2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E2CC88-AB24-95E4-FE24-14AFECACC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2A69A2-F5CE-D1DB-6F10-8ACFB3A99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6C0D-D8BD-4348-B955-A141A80D339F}" type="datetime1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1DC6A7-B364-6AA4-0B1C-1721D416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1004EC-C5E1-E1DD-88FF-99D5B0B43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242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CAF49-F09F-9409-0614-E2F20B10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2623C1-EAE7-256D-3717-7AD05B796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50D8C5-85F4-DDAD-3B62-8BB46EDE7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B6EE2-1432-4EE0-A9B7-B15B475ADD95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3D87F-764A-42DD-708D-0740A792E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D919C6-3FD2-73C3-4283-01521F97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81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hyperlink" Target="mailto:&#1072;&#1074;&#1090;&#1086;&#1088;&#1072;@msu.r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51000">
              <a:schemeClr val="bg1">
                <a:lumMod val="85000"/>
              </a:schemeClr>
            </a:gs>
            <a:gs pos="100000">
              <a:srgbClr val="00ADEE">
                <a:alpha val="48000"/>
              </a:srgbClr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48548-B393-8913-8D45-183C1B4F2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8181" y="2042155"/>
            <a:ext cx="9143995" cy="2387600"/>
          </a:xfrm>
        </p:spPr>
        <p:txBody>
          <a:bodyPr>
            <a:normAutofit/>
          </a:bodyPr>
          <a:lstStyle/>
          <a:p>
            <a:pPr algn="l"/>
            <a:r>
              <a:rPr lang="ru-RU" sz="5400" dirty="0">
                <a:latin typeface="Blogger Sans" panose="02000506030000020004" pitchFamily="2" charset="-52"/>
              </a:rPr>
              <a:t>Название презентации </a:t>
            </a:r>
            <a:br>
              <a:rPr lang="ru-RU" sz="5400" dirty="0">
                <a:latin typeface="Blogger Sans" panose="02000506030000020004" pitchFamily="2" charset="-52"/>
              </a:rPr>
            </a:br>
            <a:r>
              <a:rPr lang="ru-RU" sz="5400" dirty="0">
                <a:latin typeface="Blogger Sans" panose="02000506030000020004" pitchFamily="2" charset="-52"/>
              </a:rPr>
              <a:t>может быть набрано в две или три строки 54 </a:t>
            </a:r>
            <a:r>
              <a:rPr lang="en-US" sz="5400" dirty="0">
                <a:latin typeface="Blogger Sans" panose="02000506030000020004" pitchFamily="2" charset="-52"/>
              </a:rPr>
              <a:t>pt</a:t>
            </a:r>
            <a:endParaRPr lang="ru-RU" sz="5400" dirty="0">
              <a:latin typeface="Blogger Sans" panose="02000506030000020004" pitchFamily="2" charset="-52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02F77E-9EB2-AFAE-A856-E9BFC7EBD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3841" y="4516443"/>
            <a:ext cx="9143995" cy="1655762"/>
          </a:xfrm>
        </p:spPr>
        <p:txBody>
          <a:bodyPr/>
          <a:lstStyle/>
          <a:p>
            <a:pPr algn="l"/>
            <a:r>
              <a:rPr lang="ru-RU" dirty="0">
                <a:latin typeface="Blogger Sans" panose="02000506030000020004" pitchFamily="2" charset="-52"/>
              </a:rPr>
              <a:t>Подзаголовок если нужно еще текст</a:t>
            </a:r>
            <a:r>
              <a:rPr lang="en-US" dirty="0">
                <a:latin typeface="Blogger Sans" panose="02000506030000020004" pitchFamily="2" charset="-52"/>
              </a:rPr>
              <a:t> 24 pt</a:t>
            </a:r>
            <a:endParaRPr lang="ru-RU" dirty="0">
              <a:latin typeface="Blogger Sans" panose="02000506030000020004" pitchFamily="2" charset="-52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48171F9-E7B4-F0E4-BC12-CE6B7D8CADD0}"/>
              </a:ext>
            </a:extLst>
          </p:cNvPr>
          <p:cNvGrpSpPr/>
          <p:nvPr/>
        </p:nvGrpSpPr>
        <p:grpSpPr>
          <a:xfrm>
            <a:off x="8722001" y="680966"/>
            <a:ext cx="2058300" cy="919224"/>
            <a:chOff x="4854102" y="325314"/>
            <a:chExt cx="3762678" cy="5070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5ED6F8-DB01-B452-2E42-4532BB721B47}"/>
                </a:ext>
              </a:extLst>
            </p:cNvPr>
            <p:cNvSpPr txBox="1"/>
            <p:nvPr/>
          </p:nvSpPr>
          <p:spPr>
            <a:xfrm>
              <a:off x="4949655" y="434543"/>
              <a:ext cx="3667125" cy="2886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Москва</a:t>
              </a:r>
            </a:p>
            <a:p>
              <a:r>
                <a:rPr lang="ru-RU" sz="1400" dirty="0">
                  <a:latin typeface="Blogger Sans" panose="02000506030000020004" pitchFamily="2" charset="-52"/>
                </a:rPr>
                <a:t>апрель 2023</a:t>
              </a: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BCA57D5-D481-FC25-5B96-806819538D4E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27C9B02-A48A-B543-587E-A13DA68576EF}"/>
              </a:ext>
            </a:extLst>
          </p:cNvPr>
          <p:cNvGrpSpPr/>
          <p:nvPr/>
        </p:nvGrpSpPr>
        <p:grpSpPr>
          <a:xfrm>
            <a:off x="6489579" y="680966"/>
            <a:ext cx="2232422" cy="919224"/>
            <a:chOff x="4854102" y="325314"/>
            <a:chExt cx="2125179" cy="50709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E20089-C1D2-9EC7-F767-C9EE0E7F95F1}"/>
                </a:ext>
              </a:extLst>
            </p:cNvPr>
            <p:cNvSpPr txBox="1"/>
            <p:nvPr/>
          </p:nvSpPr>
          <p:spPr>
            <a:xfrm>
              <a:off x="4949654" y="375118"/>
              <a:ext cx="2029627" cy="4074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Д.б.н. академик </a:t>
              </a:r>
            </a:p>
            <a:p>
              <a:r>
                <a:rPr lang="ru-RU" sz="1400" dirty="0">
                  <a:latin typeface="Blogger Sans" panose="02000506030000020004" pitchFamily="2" charset="-52"/>
                </a:rPr>
                <a:t>А.Б. </a:t>
              </a:r>
              <a:r>
                <a:rPr lang="ru-RU" sz="1400" dirty="0" err="1">
                  <a:latin typeface="Blogger Sans" panose="02000506030000020004" pitchFamily="2" charset="-52"/>
                </a:rPr>
                <a:t>Александрющенко</a:t>
              </a:r>
              <a:endParaRPr lang="ru-RU" sz="1400" dirty="0">
                <a:latin typeface="Blogger Sans" panose="02000506030000020004" pitchFamily="2" charset="-52"/>
              </a:endParaRPr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3FBC6B7A-0126-CD87-D3F3-C9268727CDAA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58E917-4FD5-B7C3-C2EC-5D848980F9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24295" y="461503"/>
            <a:ext cx="3741119" cy="11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9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4" y="1369523"/>
            <a:ext cx="5427017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latin typeface="Blogger Sans" panose="02000506030000020004" pitchFamily="2" charset="-52"/>
                <a:sym typeface="Helvetica"/>
              </a:rPr>
              <a:t>Как организовать списки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5158F9-22FE-71F0-F734-6D0349F5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10</a:t>
            </a:fld>
            <a:endParaRPr lang="ru-RU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19E114E-5C75-094B-F55F-9162B873C725}"/>
              </a:ext>
            </a:extLst>
          </p:cNvPr>
          <p:cNvSpPr txBox="1">
            <a:spLocks/>
          </p:cNvSpPr>
          <p:nvPr/>
        </p:nvSpPr>
        <p:spPr>
          <a:xfrm>
            <a:off x="407366" y="2730042"/>
            <a:ext cx="11465177" cy="4040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indent="-444500">
              <a:buFont typeface="Arial Narrow" panose="020B0606020202030204" pitchFamily="34" charset="0"/>
              <a:buChar char="—"/>
            </a:pPr>
            <a:r>
              <a:rPr lang="ru-RU" sz="2400" dirty="0">
                <a:latin typeface="Blogger Sans" panose="02000506030000020004" pitchFamily="2" charset="-52"/>
                <a:cs typeface="Times New Roman" pitchFamily="18" charset="0"/>
              </a:rPr>
              <a:t>Актуализация понятийного аппарата генетических технологий, включая внесение определений, касающихся геномного редактирования;</a:t>
            </a:r>
          </a:p>
          <a:p>
            <a:pPr marL="444500" indent="-444500">
              <a:buFont typeface="Arial Narrow" panose="020B0606020202030204" pitchFamily="34" charset="0"/>
              <a:buChar char="—"/>
            </a:pPr>
            <a:r>
              <a:rPr lang="ru-RU" sz="2400" dirty="0">
                <a:latin typeface="Blogger Sans" panose="02000506030000020004" pitchFamily="2" charset="-52"/>
                <a:cs typeface="Times New Roman" pitchFamily="18" charset="0"/>
              </a:rPr>
              <a:t>Реформирование концепции в направлении регулирования, ориентированного на безопасность «продукта» генетических технологий;</a:t>
            </a:r>
          </a:p>
          <a:p>
            <a:pPr marL="444500" indent="-444500">
              <a:buFont typeface="Arial Narrow" panose="020B0606020202030204" pitchFamily="34" charset="0"/>
              <a:buChar char="—"/>
            </a:pPr>
            <a:r>
              <a:rPr lang="ru-RU" sz="2400" dirty="0">
                <a:latin typeface="Blogger Sans" panose="02000506030000020004" pitchFamily="2" charset="-52"/>
                <a:cs typeface="Times New Roman" pitchFamily="18" charset="0"/>
              </a:rPr>
              <a:t>Обеспечение новых подходов в сфере контроля и надзора за оборотом продуктов генетических технологий;</a:t>
            </a:r>
          </a:p>
          <a:p>
            <a:pPr marL="444500" indent="-444500">
              <a:buFont typeface="Arial Narrow" panose="020B0606020202030204" pitchFamily="34" charset="0"/>
              <a:buChar char="—"/>
            </a:pPr>
            <a:r>
              <a:rPr lang="ru-RU" sz="2400" dirty="0">
                <a:latin typeface="Blogger Sans" panose="02000506030000020004" pitchFamily="2" charset="-52"/>
                <a:cs typeface="Times New Roman" pitchFamily="18" charset="0"/>
              </a:rPr>
              <a:t>Устранение фактического запрета на работы, проводимые с микроорганизмами в замкнутых системах в масштабе, превышающем лабораторные исследования;</a:t>
            </a:r>
          </a:p>
          <a:p>
            <a:pPr marL="444500" indent="-444500">
              <a:buFont typeface="Arial Narrow" panose="020B0606020202030204" pitchFamily="34" charset="0"/>
              <a:buChar char="—"/>
            </a:pPr>
            <a:r>
              <a:rPr lang="ru-RU" sz="2400" dirty="0">
                <a:latin typeface="Blogger Sans" panose="02000506030000020004" pitchFamily="2" charset="-52"/>
                <a:cs typeface="Times New Roman" pitchFamily="18" charset="0"/>
              </a:rPr>
              <a:t>Вопросы получения, использования и защиты генетических данных. </a:t>
            </a:r>
          </a:p>
          <a:p>
            <a:pPr marL="285750" indent="-285750">
              <a:buFont typeface="Arial Narrow" panose="020B0606020202030204" pitchFamily="34" charset="0"/>
              <a:buChar char="—"/>
            </a:pPr>
            <a:endParaRPr lang="ru-RU" sz="2400" dirty="0">
              <a:latin typeface="Blogger Sans" panose="02000506030000020004" pitchFamily="2" charset="-52"/>
              <a:cs typeface="Arial" panose="020B0604020202020204" pitchFamily="34" charset="0"/>
            </a:endParaRPr>
          </a:p>
          <a:p>
            <a:endParaRPr lang="ru-RU" sz="2400" dirty="0">
              <a:latin typeface="Blogger Sans" panose="02000506030000020004" pitchFamily="2" charset="-52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3F286FF-4009-3E12-50DF-5D31EC78FA43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F7CCD78-8CF8-73A0-923A-412A41411766}"/>
                </a:ext>
              </a:extLst>
            </p:cNvPr>
            <p:cNvSpPr txBox="1"/>
            <p:nvPr/>
          </p:nvSpPr>
          <p:spPr>
            <a:xfrm>
              <a:off x="4949655" y="346404"/>
              <a:ext cx="3667125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19D8F1CD-ACE1-3B4B-3563-9866CC2E0A12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CC7F7E9-0520-63D8-FD8E-BC73001CD574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39F35C-0E94-A1C6-4818-D56D7B9AE227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1A59888D-AEC6-372B-AF82-520C41BFE7EE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012CDE4-3DAB-C649-7FB8-C260AA35D7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2192" y="115385"/>
            <a:ext cx="2483426" cy="7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5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4">
            <a:extLst>
              <a:ext uri="{FF2B5EF4-FFF2-40B4-BE49-F238E27FC236}">
                <a16:creationId xmlns:a16="http://schemas.microsoft.com/office/drawing/2014/main" id="{2468EE56-5B6A-1908-8547-D741F6BC0999}"/>
              </a:ext>
            </a:extLst>
          </p:cNvPr>
          <p:cNvSpPr txBox="1">
            <a:spLocks/>
          </p:cNvSpPr>
          <p:nvPr/>
        </p:nvSpPr>
        <p:spPr>
          <a:xfrm>
            <a:off x="3557075" y="2909389"/>
            <a:ext cx="8305931" cy="35356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lnSpc>
                <a:spcPct val="100000"/>
              </a:lnSpc>
              <a:spcBef>
                <a:spcPts val="240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800" dirty="0">
                <a:solidFill>
                  <a:srgbClr val="009BD2"/>
                </a:solidFill>
                <a:latin typeface="Blogger Sans" panose="02000506030000020004" pitchFamily="2" charset="-52"/>
              </a:rPr>
              <a:t>Иногда надо выделить ну совсем основную мысль. Делаем отдельный слайд без заголовка и даем эту мысль очень крупно.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5158F9-22FE-71F0-F734-6D0349F5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11</a:t>
            </a:fld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E1625BC-28F3-7550-DA4E-6E7886C711C9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E53307-0C30-5F60-3203-04CE7BB46C7E}"/>
                </a:ext>
              </a:extLst>
            </p:cNvPr>
            <p:cNvSpPr txBox="1"/>
            <p:nvPr/>
          </p:nvSpPr>
          <p:spPr>
            <a:xfrm>
              <a:off x="4949655" y="346404"/>
              <a:ext cx="3667125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E2F7A20F-EF59-491E-097B-E58413F0AEE1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AC14A76-1D63-D4F1-1FAF-1B7D369B372E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59E90F-75D3-FA0B-AFDB-A429DD3C5FEE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FFA8E59F-08E5-398F-4D17-DEF008174959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0B0B11-1F4B-6286-036B-0BBD8E7C10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2192" y="115385"/>
            <a:ext cx="2483426" cy="7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9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4">
            <a:extLst>
              <a:ext uri="{FF2B5EF4-FFF2-40B4-BE49-F238E27FC236}">
                <a16:creationId xmlns:a16="http://schemas.microsoft.com/office/drawing/2014/main" id="{2468EE56-5B6A-1908-8547-D741F6BC0999}"/>
              </a:ext>
            </a:extLst>
          </p:cNvPr>
          <p:cNvSpPr txBox="1">
            <a:spLocks/>
          </p:cNvSpPr>
          <p:nvPr/>
        </p:nvSpPr>
        <p:spPr>
          <a:xfrm>
            <a:off x="3557075" y="2909389"/>
            <a:ext cx="8305931" cy="35356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lnSpc>
                <a:spcPct val="100000"/>
              </a:lnSpc>
              <a:spcBef>
                <a:spcPts val="2400"/>
              </a:spcBef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3600" dirty="0">
                <a:solidFill>
                  <a:srgbClr val="009BD2"/>
                </a:solidFill>
                <a:latin typeface="Blogger Sans" panose="02000506030000020004" pitchFamily="2" charset="-52"/>
              </a:rPr>
              <a:t>Тоже самое но когда это цитата. Можно уменьшить шрифт, если не влезает.</a:t>
            </a:r>
            <a:r>
              <a:rPr lang="en-US" sz="3600" dirty="0">
                <a:solidFill>
                  <a:srgbClr val="009BD2"/>
                </a:solidFill>
                <a:latin typeface="Blogger Sans" panose="02000506030000020004" pitchFamily="2" charset="-52"/>
              </a:rPr>
              <a:t> </a:t>
            </a:r>
            <a:r>
              <a:rPr lang="ru-RU" sz="3600" dirty="0">
                <a:solidFill>
                  <a:srgbClr val="009BD2"/>
                </a:solidFill>
                <a:latin typeface="Blogger Sans" panose="02000506030000020004" pitchFamily="2" charset="-52"/>
              </a:rPr>
              <a:t>Тоже самое, но когда это цитата. Можно уменьшить шрифт, если не влезает.</a:t>
            </a:r>
          </a:p>
          <a:p>
            <a:pPr marL="0" indent="0" defTabSz="25400">
              <a:lnSpc>
                <a:spcPct val="100000"/>
              </a:lnSpc>
              <a:spcBef>
                <a:spcPts val="240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endParaRPr lang="ru-RU" sz="3600" dirty="0">
              <a:solidFill>
                <a:srgbClr val="009BD2"/>
              </a:solidFill>
              <a:latin typeface="Blogger Sans" panose="02000506030000020004" pitchFamily="2" charset="-52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5158F9-22FE-71F0-F734-6D0349F5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12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BFC672-05FA-7F69-F25D-3AB33DCA20FA}"/>
              </a:ext>
            </a:extLst>
          </p:cNvPr>
          <p:cNvSpPr txBox="1"/>
          <p:nvPr/>
        </p:nvSpPr>
        <p:spPr>
          <a:xfrm>
            <a:off x="2324911" y="1322962"/>
            <a:ext cx="16439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Helvetica" panose="00000500000000000000" pitchFamily="50" charset="0"/>
                <a:cs typeface="Arial" panose="020B0604020202020204" pitchFamily="34" charset="0"/>
              </a:rPr>
              <a:t>«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CEAE23-DFC0-D6E4-5A04-AB79D40B3EC8}"/>
              </a:ext>
            </a:extLst>
          </p:cNvPr>
          <p:cNvSpPr txBox="1"/>
          <p:nvPr/>
        </p:nvSpPr>
        <p:spPr>
          <a:xfrm>
            <a:off x="10548026" y="4147539"/>
            <a:ext cx="16439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Helvetica" panose="00000500000000000000" pitchFamily="50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7" name="TextBox 44">
            <a:extLst>
              <a:ext uri="{FF2B5EF4-FFF2-40B4-BE49-F238E27FC236}">
                <a16:creationId xmlns:a16="http://schemas.microsoft.com/office/drawing/2014/main" id="{DA3EE8C4-8F13-C715-26B6-E9F4E69D3941}"/>
              </a:ext>
            </a:extLst>
          </p:cNvPr>
          <p:cNvSpPr txBox="1">
            <a:spLocks/>
          </p:cNvSpPr>
          <p:nvPr/>
        </p:nvSpPr>
        <p:spPr>
          <a:xfrm>
            <a:off x="3586259" y="5677682"/>
            <a:ext cx="5228756" cy="3813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latin typeface="PT Sans" panose="020B0503020203020204" pitchFamily="34" charset="-52"/>
              </a:rPr>
              <a:t>Автор цитаты ФИО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5E5BB8C-2656-3B5F-3C03-F18EE277F220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4520D8-63A8-5207-8A7A-ED1097D7C11C}"/>
                </a:ext>
              </a:extLst>
            </p:cNvPr>
            <p:cNvSpPr txBox="1"/>
            <p:nvPr/>
          </p:nvSpPr>
          <p:spPr>
            <a:xfrm>
              <a:off x="4949655" y="346404"/>
              <a:ext cx="3667125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1274D3E-C696-6A52-DDA7-EE2C4E49252D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81B04A3-2BA5-5E7C-A98D-F18F29B3C512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77944F-EF7B-1A49-F254-BEFF34DAC53A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1ABE1F7E-9589-99BE-8B74-61DE57B7E879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2AA3356-A96A-2F07-7DD3-2219D068F0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2192" y="115385"/>
            <a:ext cx="2483426" cy="7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17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6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700" dirty="0">
                <a:latin typeface="Blogger Sans" panose="02000506030000020004" pitchFamily="2" charset="-52"/>
                <a:sym typeface="Helvetica"/>
              </a:rPr>
              <a:t>Название графика в две или три строки. Размер меньше чем заголовок (27</a:t>
            </a:r>
            <a:r>
              <a:rPr lang="en-US" sz="2700" dirty="0">
                <a:latin typeface="Blogger Sans" panose="02000506030000020004" pitchFamily="2" charset="-52"/>
                <a:sym typeface="Helvetica"/>
              </a:rPr>
              <a:t> pt)</a:t>
            </a:r>
            <a:endParaRPr lang="ru-RU" sz="2700" dirty="0">
              <a:latin typeface="Blogger Sans" panose="02000506030000020004" pitchFamily="2" charset="-52"/>
              <a:sym typeface="Helvetica"/>
            </a:endParaRP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58E621AD-74DB-723C-E6FF-0CFE91D3CC82}"/>
              </a:ext>
            </a:extLst>
          </p:cNvPr>
          <p:cNvSpPr txBox="1">
            <a:spLocks/>
          </p:cNvSpPr>
          <p:nvPr/>
        </p:nvSpPr>
        <p:spPr>
          <a:xfrm>
            <a:off x="888511" y="2822065"/>
            <a:ext cx="5228756" cy="30940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Тут вы можете дать писание графика. </a:t>
            </a:r>
          </a:p>
          <a:p>
            <a:pPr marL="0" indent="0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При необходимости – график можно  расположить на всю ширину слайда (естественно с отступами как везде).  Для примера можно посмотреть следующий слайд с таблицей.</a:t>
            </a:r>
          </a:p>
          <a:p>
            <a:pPr marL="0" indent="0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Описание можно дать под графиком. Каких-то жестких ограничений нет. Бывают совершенно разные ситуации.</a:t>
            </a:r>
          </a:p>
        </p:txBody>
      </p:sp>
      <p:sp>
        <p:nvSpPr>
          <p:cNvPr id="3" name="TextBox 44">
            <a:extLst>
              <a:ext uri="{FF2B5EF4-FFF2-40B4-BE49-F238E27FC236}">
                <a16:creationId xmlns:a16="http://schemas.microsoft.com/office/drawing/2014/main" id="{60768471-69F6-A87D-B8AB-88C98C8E2E96}"/>
              </a:ext>
            </a:extLst>
          </p:cNvPr>
          <p:cNvSpPr txBox="1">
            <a:spLocks/>
          </p:cNvSpPr>
          <p:nvPr/>
        </p:nvSpPr>
        <p:spPr>
          <a:xfrm>
            <a:off x="888511" y="6071190"/>
            <a:ext cx="5228756" cy="5453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ru-RU" sz="1000" dirty="0" err="1">
                <a:latin typeface="PT Sans" panose="020B0503020203020204" pitchFamily="34" charset="-52"/>
              </a:rPr>
              <a:t>pt</a:t>
            </a:r>
            <a:endParaRPr lang="ru-RU" sz="1000" dirty="0">
              <a:latin typeface="PT Sans" panose="020B0503020203020204" pitchFamily="34" charset="-52"/>
            </a:endParaRP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32D1E35C-579C-FC17-9592-BF9DB9EB15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257591"/>
              </p:ext>
            </p:extLst>
          </p:nvPr>
        </p:nvGraphicFramePr>
        <p:xfrm>
          <a:off x="6365126" y="1336349"/>
          <a:ext cx="5543340" cy="3746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44">
            <a:extLst>
              <a:ext uri="{FF2B5EF4-FFF2-40B4-BE49-F238E27FC236}">
                <a16:creationId xmlns:a16="http://schemas.microsoft.com/office/drawing/2014/main" id="{236DF457-691C-5C84-3DB5-186CF1524445}"/>
              </a:ext>
            </a:extLst>
          </p:cNvPr>
          <p:cNvSpPr txBox="1">
            <a:spLocks/>
          </p:cNvSpPr>
          <p:nvPr/>
        </p:nvSpPr>
        <p:spPr>
          <a:xfrm>
            <a:off x="6365125" y="5248951"/>
            <a:ext cx="5228756" cy="381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Для диаграмм можно использовать близкие по тону цвета от основного синего. </a:t>
            </a:r>
            <a:br>
              <a:rPr lang="ru-RU" sz="1000" dirty="0">
                <a:latin typeface="PT Sans" panose="020B0503020203020204" pitchFamily="34" charset="-52"/>
              </a:rPr>
            </a:br>
            <a:r>
              <a:rPr lang="ru-RU" sz="1000" dirty="0">
                <a:latin typeface="PT Sans" panose="020B0503020203020204" pitchFamily="34" charset="-52"/>
              </a:rPr>
              <a:t>Самые важные элементы можно выделять ярким цветом: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F94A2FC-7813-E11A-9898-E0E62965FA4A}"/>
              </a:ext>
            </a:extLst>
          </p:cNvPr>
          <p:cNvSpPr/>
          <p:nvPr/>
        </p:nvSpPr>
        <p:spPr>
          <a:xfrm>
            <a:off x="11030789" y="5078279"/>
            <a:ext cx="545399" cy="545399"/>
          </a:xfrm>
          <a:prstGeom prst="roundRect">
            <a:avLst/>
          </a:prstGeom>
          <a:solidFill>
            <a:srgbClr val="00AD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03FED18-B109-197D-7C67-F79C4D828824}"/>
              </a:ext>
            </a:extLst>
          </p:cNvPr>
          <p:cNvSpPr/>
          <p:nvPr/>
        </p:nvSpPr>
        <p:spPr>
          <a:xfrm>
            <a:off x="6488120" y="5805695"/>
            <a:ext cx="545399" cy="545399"/>
          </a:xfrm>
          <a:prstGeom prst="roundRect">
            <a:avLst/>
          </a:prstGeom>
          <a:solidFill>
            <a:srgbClr val="8FC1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EC870B5D-A916-5975-A412-908FAB881AAC}"/>
              </a:ext>
            </a:extLst>
          </p:cNvPr>
          <p:cNvSpPr/>
          <p:nvPr/>
        </p:nvSpPr>
        <p:spPr>
          <a:xfrm>
            <a:off x="7114635" y="5805695"/>
            <a:ext cx="545399" cy="545399"/>
          </a:xfrm>
          <a:prstGeom prst="roundRect">
            <a:avLst/>
          </a:prstGeom>
          <a:solidFill>
            <a:srgbClr val="813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209CDFA7-5FBE-6B94-AA54-F7B63BE866C3}"/>
              </a:ext>
            </a:extLst>
          </p:cNvPr>
          <p:cNvSpPr/>
          <p:nvPr/>
        </p:nvSpPr>
        <p:spPr>
          <a:xfrm>
            <a:off x="7728241" y="5805695"/>
            <a:ext cx="545399" cy="545399"/>
          </a:xfrm>
          <a:prstGeom prst="roundRect">
            <a:avLst/>
          </a:prstGeom>
          <a:solidFill>
            <a:srgbClr val="E55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90A5F0A2-BF67-52AD-A596-BFCF33C8ED4D}"/>
              </a:ext>
            </a:extLst>
          </p:cNvPr>
          <p:cNvSpPr/>
          <p:nvPr/>
        </p:nvSpPr>
        <p:spPr>
          <a:xfrm>
            <a:off x="8354756" y="5805695"/>
            <a:ext cx="545399" cy="54539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2FDFFABA-D98B-455D-63FB-EB32C4BDC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13</a:t>
            </a:fld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4C3F271-8E30-1C9F-C892-6746BCDB6AD4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615D13-F3E3-2279-211F-2183F2F8844E}"/>
                </a:ext>
              </a:extLst>
            </p:cNvPr>
            <p:cNvSpPr txBox="1"/>
            <p:nvPr/>
          </p:nvSpPr>
          <p:spPr>
            <a:xfrm>
              <a:off x="4949655" y="346404"/>
              <a:ext cx="3667125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238C04BE-BD3D-42FB-7CB0-9038555DE3BB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2A47777-D64A-2377-6502-F3031D036852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BA1D392-2540-6252-64DB-E50C3A30230D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457947E7-25B0-0A01-5FD8-359B25B8F71F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3BBB1B6-1FC3-2350-7EB9-F53396EB49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2192" y="115385"/>
            <a:ext cx="2483426" cy="7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85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6376934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700" dirty="0">
                <a:latin typeface="Blogger Sans" panose="02000506030000020004" pitchFamily="2" charset="-52"/>
                <a:sym typeface="Helvetica"/>
              </a:rPr>
              <a:t>Название таблицы в две строки. Размер меньше, чем заголовок (27</a:t>
            </a:r>
            <a:r>
              <a:rPr lang="en-US" sz="2700" dirty="0">
                <a:latin typeface="Blogger Sans" panose="02000506030000020004" pitchFamily="2" charset="-52"/>
                <a:sym typeface="Helvetica"/>
              </a:rPr>
              <a:t> pt)</a:t>
            </a:r>
            <a:endParaRPr lang="ru-RU" sz="2700" dirty="0">
              <a:latin typeface="Blogger Sans" panose="02000506030000020004" pitchFamily="2" charset="-52"/>
              <a:sym typeface="Helvetica"/>
            </a:endParaRPr>
          </a:p>
        </p:txBody>
      </p:sp>
      <p:sp>
        <p:nvSpPr>
          <p:cNvPr id="3" name="TextBox 44">
            <a:extLst>
              <a:ext uri="{FF2B5EF4-FFF2-40B4-BE49-F238E27FC236}">
                <a16:creationId xmlns:a16="http://schemas.microsoft.com/office/drawing/2014/main" id="{60768471-69F6-A87D-B8AB-88C98C8E2E96}"/>
              </a:ext>
            </a:extLst>
          </p:cNvPr>
          <p:cNvSpPr txBox="1">
            <a:spLocks/>
          </p:cNvSpPr>
          <p:nvPr/>
        </p:nvSpPr>
        <p:spPr>
          <a:xfrm>
            <a:off x="888510" y="6071190"/>
            <a:ext cx="6474815" cy="5453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ru-RU" sz="1000" dirty="0" err="1">
                <a:latin typeface="PT Sans" panose="020B0503020203020204" pitchFamily="34" charset="-52"/>
              </a:rPr>
              <a:t>pt</a:t>
            </a:r>
            <a:r>
              <a:rPr lang="ru-RU" sz="1000" dirty="0">
                <a:latin typeface="PT Sans" panose="020B0503020203020204" pitchFamily="34" charset="-52"/>
              </a:rPr>
              <a:t>. Размер шрифта в таблице определяется самостоятельно в  зависимости от данных.</a:t>
            </a:r>
          </a:p>
        </p:txBody>
      </p:sp>
      <p:graphicFrame>
        <p:nvGraphicFramePr>
          <p:cNvPr id="8" name="Таблица 13">
            <a:extLst>
              <a:ext uri="{FF2B5EF4-FFF2-40B4-BE49-F238E27FC236}">
                <a16:creationId xmlns:a16="http://schemas.microsoft.com/office/drawing/2014/main" id="{18F7A4B4-C330-330F-341F-1CE5DBBFA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267830"/>
              </p:ext>
            </p:extLst>
          </p:nvPr>
        </p:nvGraphicFramePr>
        <p:xfrm>
          <a:off x="973220" y="2367993"/>
          <a:ext cx="11022264" cy="36256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37044">
                  <a:extLst>
                    <a:ext uri="{9D8B030D-6E8A-4147-A177-3AD203B41FA5}">
                      <a16:colId xmlns:a16="http://schemas.microsoft.com/office/drawing/2014/main" val="3303167314"/>
                    </a:ext>
                  </a:extLst>
                </a:gridCol>
                <a:gridCol w="1837044">
                  <a:extLst>
                    <a:ext uri="{9D8B030D-6E8A-4147-A177-3AD203B41FA5}">
                      <a16:colId xmlns:a16="http://schemas.microsoft.com/office/drawing/2014/main" val="4284540376"/>
                    </a:ext>
                  </a:extLst>
                </a:gridCol>
                <a:gridCol w="1837044">
                  <a:extLst>
                    <a:ext uri="{9D8B030D-6E8A-4147-A177-3AD203B41FA5}">
                      <a16:colId xmlns:a16="http://schemas.microsoft.com/office/drawing/2014/main" val="3648321101"/>
                    </a:ext>
                  </a:extLst>
                </a:gridCol>
                <a:gridCol w="1837044">
                  <a:extLst>
                    <a:ext uri="{9D8B030D-6E8A-4147-A177-3AD203B41FA5}">
                      <a16:colId xmlns:a16="http://schemas.microsoft.com/office/drawing/2014/main" val="2932834027"/>
                    </a:ext>
                  </a:extLst>
                </a:gridCol>
                <a:gridCol w="1837044">
                  <a:extLst>
                    <a:ext uri="{9D8B030D-6E8A-4147-A177-3AD203B41FA5}">
                      <a16:colId xmlns:a16="http://schemas.microsoft.com/office/drawing/2014/main" val="4013503488"/>
                    </a:ext>
                  </a:extLst>
                </a:gridCol>
                <a:gridCol w="1837044">
                  <a:extLst>
                    <a:ext uri="{9D8B030D-6E8A-4147-A177-3AD203B41FA5}">
                      <a16:colId xmlns:a16="http://schemas.microsoft.com/office/drawing/2014/main" val="1247348619"/>
                    </a:ext>
                  </a:extLst>
                </a:gridCol>
              </a:tblGrid>
              <a:tr h="70068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PT Sans" panose="020B0503020203020204" pitchFamily="34" charset="-52"/>
                        </a:rPr>
                        <a:t>Столбец 1</a:t>
                      </a:r>
                    </a:p>
                  </a:txBody>
                  <a:tcPr anchor="ctr">
                    <a:solidFill>
                      <a:srgbClr val="009B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Значение 1</a:t>
                      </a:r>
                    </a:p>
                  </a:txBody>
                  <a:tcPr anchor="ctr">
                    <a:solidFill>
                      <a:srgbClr val="009B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Значение 2</a:t>
                      </a:r>
                    </a:p>
                  </a:txBody>
                  <a:tcPr anchor="ctr">
                    <a:solidFill>
                      <a:srgbClr val="009B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Значение 3</a:t>
                      </a:r>
                    </a:p>
                  </a:txBody>
                  <a:tcPr anchor="ctr">
                    <a:solidFill>
                      <a:srgbClr val="009B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PT Sans" panose="020B0503020203020204" pitchFamily="34" charset="-52"/>
                        </a:rPr>
                        <a:t>Значение 4</a:t>
                      </a:r>
                    </a:p>
                  </a:txBody>
                  <a:tcPr anchor="ctr">
                    <a:solidFill>
                      <a:srgbClr val="009B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PT Sans" panose="020B0503020203020204" pitchFamily="34" charset="-52"/>
                        </a:rPr>
                        <a:t>Значение 5</a:t>
                      </a:r>
                    </a:p>
                  </a:txBody>
                  <a:tcPr anchor="ctr">
                    <a:solidFill>
                      <a:srgbClr val="009B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022444"/>
                  </a:ext>
                </a:extLst>
              </a:tr>
              <a:tr h="70068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PT Sans" panose="020B0503020203020204" pitchFamily="34" charset="-52"/>
                        </a:rPr>
                        <a:t>Параметр на две строки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6763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54354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5514195"/>
                  </a:ext>
                </a:extLst>
              </a:tr>
              <a:tr h="70068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PT Sans" panose="020B0503020203020204" pitchFamily="34" charset="-52"/>
                        </a:rPr>
                        <a:t>Параметр на три строки, такой вот параметра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54353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5435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4541792"/>
                  </a:ext>
                </a:extLst>
              </a:tr>
              <a:tr h="70068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PT Sans" panose="020B0503020203020204" pitchFamily="34" charset="-52"/>
                        </a:rPr>
                        <a:t>Параметр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765765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765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3020233"/>
                  </a:ext>
                </a:extLst>
              </a:tr>
              <a:tr h="70068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PT Sans" panose="020B0503020203020204" pitchFamily="34" charset="-52"/>
                        </a:rPr>
                        <a:t>И еще что-то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1854179"/>
                  </a:ext>
                </a:extLst>
              </a:tr>
            </a:tbl>
          </a:graphicData>
        </a:graphic>
      </p:graphicFrame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0CAD387E-AFC0-F5FF-7435-F24053A2D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14</a:t>
            </a:fld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DB2D15E-76C0-AF65-2832-140214C2034D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57FFD2-CF60-991A-D679-6D28C236457F}"/>
                </a:ext>
              </a:extLst>
            </p:cNvPr>
            <p:cNvSpPr txBox="1"/>
            <p:nvPr/>
          </p:nvSpPr>
          <p:spPr>
            <a:xfrm>
              <a:off x="4949655" y="346404"/>
              <a:ext cx="3667125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1E5B3B36-CF7D-5603-17EE-E68DD22E2633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07E65C8-63CC-5A36-D4A2-6EDF8B4C0BC7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A0842A-AD17-3A0F-54DC-F158E3418929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F9B471EC-4344-F470-A41C-FEB1BD830A95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7568278-500A-920A-6625-C1BFC6086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2192" y="115385"/>
            <a:ext cx="2483426" cy="7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70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Изображение выглядит как одежда, строительство, человек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760B2810-5095-FC60-EFD0-20595F9AD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80" b="15368"/>
          <a:stretch/>
        </p:blipFill>
        <p:spPr>
          <a:xfrm>
            <a:off x="0" y="1038543"/>
            <a:ext cx="12192000" cy="5837457"/>
          </a:xfrm>
          <a:prstGeom prst="rect">
            <a:avLst/>
          </a:prstGeom>
          <a:noFill/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3D2B5B7-86C0-2578-A059-53702AF6298F}"/>
              </a:ext>
            </a:extLst>
          </p:cNvPr>
          <p:cNvSpPr/>
          <p:nvPr/>
        </p:nvSpPr>
        <p:spPr>
          <a:xfrm>
            <a:off x="-6" y="1032576"/>
            <a:ext cx="12192000" cy="5837457"/>
          </a:xfrm>
          <a:prstGeom prst="rect">
            <a:avLst/>
          </a:prstGeom>
          <a:solidFill>
            <a:schemeClr val="tx1">
              <a:lumMod val="95000"/>
              <a:lumOff val="5000"/>
              <a:alpha val="3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6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solidFill>
                  <a:schemeClr val="bg1"/>
                </a:solidFill>
                <a:latin typeface="Blogger Sans" panose="02000506030000020004" pitchFamily="2" charset="-52"/>
                <a:sym typeface="Helvetica"/>
              </a:rPr>
              <a:t>Заголовок на две строки белого цвета</a:t>
            </a:r>
          </a:p>
        </p:txBody>
      </p:sp>
      <p:sp>
        <p:nvSpPr>
          <p:cNvPr id="20" name="TextBox 44">
            <a:extLst>
              <a:ext uri="{FF2B5EF4-FFF2-40B4-BE49-F238E27FC236}">
                <a16:creationId xmlns:a16="http://schemas.microsoft.com/office/drawing/2014/main" id="{C875E144-DA5D-20D2-B517-A812414966E3}"/>
              </a:ext>
            </a:extLst>
          </p:cNvPr>
          <p:cNvSpPr txBox="1">
            <a:spLocks/>
          </p:cNvSpPr>
          <p:nvPr/>
        </p:nvSpPr>
        <p:spPr>
          <a:xfrm>
            <a:off x="6365125" y="2909389"/>
            <a:ext cx="5497881" cy="35356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lnSpc>
                <a:spcPct val="100000"/>
              </a:lnSpc>
              <a:spcBef>
                <a:spcPts val="240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400" dirty="0">
                <a:solidFill>
                  <a:schemeClr val="bg1"/>
                </a:solidFill>
                <a:latin typeface="Blogger Sans" panose="02000506030000020004" pitchFamily="2" charset="-52"/>
              </a:rPr>
              <a:t>Можно использовать иллюстрации на весь слайд. Иллюстрацию имеет смысл затенить наложенным сверху прямоугольником с прозрачностью. Размывать фото не обязательно. Пробуйте )</a:t>
            </a:r>
          </a:p>
        </p:txBody>
      </p:sp>
      <p:sp>
        <p:nvSpPr>
          <p:cNvPr id="21" name="TextBox 44">
            <a:extLst>
              <a:ext uri="{FF2B5EF4-FFF2-40B4-BE49-F238E27FC236}">
                <a16:creationId xmlns:a16="http://schemas.microsoft.com/office/drawing/2014/main" id="{CB1C8294-39DE-23D5-3FFE-681887AF6E7A}"/>
              </a:ext>
            </a:extLst>
          </p:cNvPr>
          <p:cNvSpPr txBox="1">
            <a:spLocks/>
          </p:cNvSpPr>
          <p:nvPr/>
        </p:nvSpPr>
        <p:spPr>
          <a:xfrm>
            <a:off x="888511" y="4646427"/>
            <a:ext cx="3407042" cy="9781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600" dirty="0">
                <a:solidFill>
                  <a:schemeClr val="bg1"/>
                </a:solidFill>
                <a:latin typeface="PT Sans" panose="020B0503020203020204" pitchFamily="34" charset="-52"/>
              </a:rPr>
              <a:t>Данные можно показывать крупным шрифтом. </a:t>
            </a:r>
            <a:br>
              <a:rPr lang="ru-RU" sz="1600" dirty="0">
                <a:solidFill>
                  <a:schemeClr val="bg1"/>
                </a:solidFill>
                <a:latin typeface="PT Sans" panose="020B0503020203020204" pitchFamily="34" charset="-52"/>
              </a:rPr>
            </a:br>
            <a:r>
              <a:rPr lang="ru-RU" sz="1600" dirty="0">
                <a:solidFill>
                  <a:schemeClr val="bg1"/>
                </a:solidFill>
                <a:latin typeface="PT Sans" panose="020B0503020203020204" pitchFamily="34" charset="-52"/>
              </a:rPr>
              <a:t>Это привлечёт к ним внимание. </a:t>
            </a:r>
          </a:p>
        </p:txBody>
      </p:sp>
      <p:sp>
        <p:nvSpPr>
          <p:cNvPr id="22" name="TextBox 44">
            <a:extLst>
              <a:ext uri="{FF2B5EF4-FFF2-40B4-BE49-F238E27FC236}">
                <a16:creationId xmlns:a16="http://schemas.microsoft.com/office/drawing/2014/main" id="{7E8072A3-72C2-89F8-DDCC-3FDF65B518E9}"/>
              </a:ext>
            </a:extLst>
          </p:cNvPr>
          <p:cNvSpPr txBox="1">
            <a:spLocks/>
          </p:cNvSpPr>
          <p:nvPr/>
        </p:nvSpPr>
        <p:spPr>
          <a:xfrm>
            <a:off x="888511" y="3064724"/>
            <a:ext cx="3407042" cy="13758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9600" dirty="0">
                <a:solidFill>
                  <a:schemeClr val="bg1"/>
                </a:solidFill>
                <a:latin typeface="Blogger Sans" panose="02000506030000020004" pitchFamily="2" charset="-52"/>
              </a:rPr>
              <a:t>700</a:t>
            </a:r>
            <a:r>
              <a:rPr lang="ru-RU" sz="1400" dirty="0">
                <a:solidFill>
                  <a:schemeClr val="bg1"/>
                </a:solidFill>
                <a:latin typeface="Blogger Sans" panose="02000506030000020004" pitchFamily="2" charset="-52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Blogger Sans" panose="02000506030000020004" pitchFamily="2" charset="-52"/>
              </a:rPr>
              <a:t>кг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6CD5CF-F18E-7558-35C5-57FC6D876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15</a:t>
            </a:fld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51B0B64-19B0-B671-21AF-62C923C8DB05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1A4CFF-3868-F766-4E4A-09B2B16A76F1}"/>
                </a:ext>
              </a:extLst>
            </p:cNvPr>
            <p:cNvSpPr txBox="1"/>
            <p:nvPr/>
          </p:nvSpPr>
          <p:spPr>
            <a:xfrm>
              <a:off x="4949655" y="346404"/>
              <a:ext cx="3667125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6C61BF7B-C51E-6975-9F6F-381BC2EA0676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C38238-94BC-0868-5F52-CEE0F49BED70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BB3A77-E805-5A82-B705-F5B65D1696E8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CD7B2D7B-DEE5-F95B-6E30-E4B6D1BF91C8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93509F8-2F1E-9AB4-C6E7-97EC1F1400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2192" y="115385"/>
            <a:ext cx="2483426" cy="7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95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4" y="1369523"/>
            <a:ext cx="6234889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700" dirty="0">
                <a:latin typeface="Blogger Sans" panose="02000506030000020004" pitchFamily="2" charset="-52"/>
                <a:sym typeface="Helvetica"/>
              </a:rPr>
              <a:t>Название таблицы в две троки. Размер меньше чем заголовок (27</a:t>
            </a:r>
            <a:r>
              <a:rPr lang="en-US" sz="2700" dirty="0">
                <a:latin typeface="Blogger Sans" panose="02000506030000020004" pitchFamily="2" charset="-52"/>
                <a:sym typeface="Helvetica"/>
              </a:rPr>
              <a:t> pt)</a:t>
            </a:r>
            <a:endParaRPr lang="ru-RU" sz="2700" dirty="0">
              <a:latin typeface="Blogger Sans" panose="02000506030000020004" pitchFamily="2" charset="-52"/>
              <a:sym typeface="Helvetica"/>
            </a:endParaRPr>
          </a:p>
        </p:txBody>
      </p:sp>
      <p:sp>
        <p:nvSpPr>
          <p:cNvPr id="3" name="TextBox 44">
            <a:extLst>
              <a:ext uri="{FF2B5EF4-FFF2-40B4-BE49-F238E27FC236}">
                <a16:creationId xmlns:a16="http://schemas.microsoft.com/office/drawing/2014/main" id="{60768471-69F6-A87D-B8AB-88C98C8E2E96}"/>
              </a:ext>
            </a:extLst>
          </p:cNvPr>
          <p:cNvSpPr txBox="1">
            <a:spLocks/>
          </p:cNvSpPr>
          <p:nvPr/>
        </p:nvSpPr>
        <p:spPr>
          <a:xfrm>
            <a:off x="888510" y="6071190"/>
            <a:ext cx="6474815" cy="5453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ru-RU" sz="1000" dirty="0" err="1">
                <a:latin typeface="PT Sans" panose="020B0503020203020204" pitchFamily="34" charset="-52"/>
              </a:rPr>
              <a:t>pt</a:t>
            </a:r>
            <a:r>
              <a:rPr lang="ru-RU" sz="1000" dirty="0">
                <a:latin typeface="PT Sans" panose="020B0503020203020204" pitchFamily="34" charset="-52"/>
              </a:rPr>
              <a:t>. Размер шрифта в таблице определяется самостоятельно в  зависимости от данных.</a:t>
            </a:r>
          </a:p>
        </p:txBody>
      </p:sp>
      <p:graphicFrame>
        <p:nvGraphicFramePr>
          <p:cNvPr id="8" name="Таблица 13">
            <a:extLst>
              <a:ext uri="{FF2B5EF4-FFF2-40B4-BE49-F238E27FC236}">
                <a16:creationId xmlns:a16="http://schemas.microsoft.com/office/drawing/2014/main" id="{18F7A4B4-C330-330F-341F-1CE5DBBFA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912371"/>
              </p:ext>
            </p:extLst>
          </p:nvPr>
        </p:nvGraphicFramePr>
        <p:xfrm>
          <a:off x="973220" y="2367993"/>
          <a:ext cx="6859338" cy="36256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43223">
                  <a:extLst>
                    <a:ext uri="{9D8B030D-6E8A-4147-A177-3AD203B41FA5}">
                      <a16:colId xmlns:a16="http://schemas.microsoft.com/office/drawing/2014/main" val="3303167314"/>
                    </a:ext>
                  </a:extLst>
                </a:gridCol>
                <a:gridCol w="1143223">
                  <a:extLst>
                    <a:ext uri="{9D8B030D-6E8A-4147-A177-3AD203B41FA5}">
                      <a16:colId xmlns:a16="http://schemas.microsoft.com/office/drawing/2014/main" val="4284540376"/>
                    </a:ext>
                  </a:extLst>
                </a:gridCol>
                <a:gridCol w="1143223">
                  <a:extLst>
                    <a:ext uri="{9D8B030D-6E8A-4147-A177-3AD203B41FA5}">
                      <a16:colId xmlns:a16="http://schemas.microsoft.com/office/drawing/2014/main" val="3648321101"/>
                    </a:ext>
                  </a:extLst>
                </a:gridCol>
                <a:gridCol w="1143223">
                  <a:extLst>
                    <a:ext uri="{9D8B030D-6E8A-4147-A177-3AD203B41FA5}">
                      <a16:colId xmlns:a16="http://schemas.microsoft.com/office/drawing/2014/main" val="2932834027"/>
                    </a:ext>
                  </a:extLst>
                </a:gridCol>
                <a:gridCol w="1143223">
                  <a:extLst>
                    <a:ext uri="{9D8B030D-6E8A-4147-A177-3AD203B41FA5}">
                      <a16:colId xmlns:a16="http://schemas.microsoft.com/office/drawing/2014/main" val="4013503488"/>
                    </a:ext>
                  </a:extLst>
                </a:gridCol>
                <a:gridCol w="1143223">
                  <a:extLst>
                    <a:ext uri="{9D8B030D-6E8A-4147-A177-3AD203B41FA5}">
                      <a16:colId xmlns:a16="http://schemas.microsoft.com/office/drawing/2014/main" val="1247348619"/>
                    </a:ext>
                  </a:extLst>
                </a:gridCol>
              </a:tblGrid>
              <a:tr h="70068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PT Sans" panose="020B0503020203020204" pitchFamily="34" charset="-52"/>
                        </a:rPr>
                        <a:t>Столбец 1</a:t>
                      </a:r>
                    </a:p>
                  </a:txBody>
                  <a:tcPr anchor="ctr">
                    <a:solidFill>
                      <a:srgbClr val="009B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Значение 1</a:t>
                      </a:r>
                    </a:p>
                  </a:txBody>
                  <a:tcPr anchor="ctr">
                    <a:solidFill>
                      <a:srgbClr val="009B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Значение 2</a:t>
                      </a:r>
                    </a:p>
                  </a:txBody>
                  <a:tcPr anchor="ctr">
                    <a:solidFill>
                      <a:srgbClr val="009B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Значение 3</a:t>
                      </a:r>
                    </a:p>
                  </a:txBody>
                  <a:tcPr anchor="ctr">
                    <a:solidFill>
                      <a:srgbClr val="009B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PT Sans" panose="020B0503020203020204" pitchFamily="34" charset="-52"/>
                        </a:rPr>
                        <a:t>Значение 4</a:t>
                      </a:r>
                    </a:p>
                  </a:txBody>
                  <a:tcPr anchor="ctr">
                    <a:solidFill>
                      <a:srgbClr val="009B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PT Sans" panose="020B0503020203020204" pitchFamily="34" charset="-52"/>
                        </a:rPr>
                        <a:t>Значение 5</a:t>
                      </a:r>
                    </a:p>
                  </a:txBody>
                  <a:tcPr anchor="ctr">
                    <a:solidFill>
                      <a:srgbClr val="009B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022444"/>
                  </a:ext>
                </a:extLst>
              </a:tr>
              <a:tr h="70068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PT Sans" panose="020B0503020203020204" pitchFamily="34" charset="-52"/>
                        </a:rPr>
                        <a:t>Параметр на две строки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6763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54354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5514195"/>
                  </a:ext>
                </a:extLst>
              </a:tr>
              <a:tr h="70068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PT Sans" panose="020B0503020203020204" pitchFamily="34" charset="-52"/>
                        </a:rPr>
                        <a:t>Параметр на три строки такой вот </a:t>
                      </a:r>
                      <a:r>
                        <a:rPr lang="ru-RU" sz="1200" dirty="0" err="1">
                          <a:latin typeface="PT Sans" panose="020B0503020203020204" pitchFamily="34" charset="-52"/>
                        </a:rPr>
                        <a:t>паарметра</a:t>
                      </a:r>
                      <a:endParaRPr lang="ru-RU" sz="1200" dirty="0">
                        <a:latin typeface="PT Sans" panose="020B0503020203020204" pitchFamily="34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54353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5435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4541792"/>
                  </a:ext>
                </a:extLst>
              </a:tr>
              <a:tr h="70068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PT Sans" panose="020B0503020203020204" pitchFamily="34" charset="-52"/>
                        </a:rPr>
                        <a:t>Параметр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765765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765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3020233"/>
                  </a:ext>
                </a:extLst>
              </a:tr>
              <a:tr h="70068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PT Sans" panose="020B0503020203020204" pitchFamily="34" charset="-52"/>
                        </a:rPr>
                        <a:t>И еще что-то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1854179"/>
                  </a:ext>
                </a:extLst>
              </a:tr>
            </a:tbl>
          </a:graphicData>
        </a:graphic>
      </p:graphicFrame>
      <p:sp>
        <p:nvSpPr>
          <p:cNvPr id="2" name="TextBox 44">
            <a:extLst>
              <a:ext uri="{FF2B5EF4-FFF2-40B4-BE49-F238E27FC236}">
                <a16:creationId xmlns:a16="http://schemas.microsoft.com/office/drawing/2014/main" id="{03ABCEAB-EF28-7830-0451-3AC9321DF7E9}"/>
              </a:ext>
            </a:extLst>
          </p:cNvPr>
          <p:cNvSpPr txBox="1">
            <a:spLocks/>
          </p:cNvSpPr>
          <p:nvPr/>
        </p:nvSpPr>
        <p:spPr>
          <a:xfrm>
            <a:off x="8205536" y="2290492"/>
            <a:ext cx="3759077" cy="407421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Если таблица идет с большим описанием – можно уменьшить размер шрифта в таблице. </a:t>
            </a:r>
            <a:br>
              <a:rPr lang="ru-RU" sz="1300" dirty="0">
                <a:latin typeface="PT Sans" panose="020B0503020203020204" pitchFamily="34" charset="-52"/>
              </a:rPr>
            </a:br>
            <a:r>
              <a:rPr lang="ru-RU" sz="1300" dirty="0">
                <a:latin typeface="PT Sans" panose="020B0503020203020204" pitchFamily="34" charset="-52"/>
              </a:rPr>
              <a:t>А описание оставить 13 </a:t>
            </a:r>
            <a:r>
              <a:rPr lang="en-US" sz="1300" dirty="0">
                <a:latin typeface="PT Sans" panose="020B0503020203020204" pitchFamily="34" charset="-52"/>
              </a:rPr>
              <a:t>pt. </a:t>
            </a:r>
          </a:p>
          <a:p>
            <a:pPr marL="0" indent="0" defTabSz="25146">
              <a:lnSpc>
                <a:spcPct val="100000"/>
              </a:lnSpc>
              <a:spcBef>
                <a:spcPts val="2500"/>
              </a:spcBef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Если таблица идет с большим описанием – можно уменьшить размер шрифта в таблице.</a:t>
            </a:r>
            <a:br>
              <a:rPr lang="ru-RU" sz="1300" dirty="0">
                <a:latin typeface="PT Sans" panose="020B0503020203020204" pitchFamily="34" charset="-52"/>
              </a:rPr>
            </a:br>
            <a:r>
              <a:rPr lang="ru-RU" sz="1300" dirty="0">
                <a:latin typeface="PT Sans" panose="020B0503020203020204" pitchFamily="34" charset="-52"/>
              </a:rPr>
              <a:t> А описание оставить 13 </a:t>
            </a:r>
            <a:r>
              <a:rPr lang="en-US" sz="1300" dirty="0">
                <a:latin typeface="PT Sans" panose="020B0503020203020204" pitchFamily="34" charset="-52"/>
              </a:rPr>
              <a:t>pt. </a:t>
            </a:r>
            <a:endParaRPr lang="ru-RU" sz="1300" dirty="0">
              <a:latin typeface="PT Sans" panose="020B0503020203020204" pitchFamily="34" charset="-52"/>
            </a:endParaRPr>
          </a:p>
          <a:p>
            <a:pPr marL="0" indent="0" defTabSz="25146">
              <a:lnSpc>
                <a:spcPct val="100000"/>
              </a:lnSpc>
              <a:spcBef>
                <a:spcPts val="2500"/>
              </a:spcBef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Если таблица идет с большим описанием – можно уменьшить размер шрифта в таблице. </a:t>
            </a:r>
            <a:br>
              <a:rPr lang="ru-RU" sz="1300" dirty="0">
                <a:latin typeface="PT Sans" panose="020B0503020203020204" pitchFamily="34" charset="-52"/>
              </a:rPr>
            </a:br>
            <a:r>
              <a:rPr lang="ru-RU" sz="1300" dirty="0">
                <a:latin typeface="PT Sans" panose="020B0503020203020204" pitchFamily="34" charset="-52"/>
              </a:rPr>
              <a:t>А описание оставить 13 </a:t>
            </a:r>
            <a:r>
              <a:rPr lang="en-US" sz="1300" dirty="0">
                <a:latin typeface="PT Sans" panose="020B0503020203020204" pitchFamily="34" charset="-52"/>
              </a:rPr>
              <a:t>pt. </a:t>
            </a:r>
            <a:r>
              <a:rPr lang="ru-RU" sz="1300" dirty="0">
                <a:latin typeface="PT Sans" panose="020B0503020203020204" pitchFamily="34" charset="-52"/>
              </a:rPr>
              <a:t>Если таблица идет с большим описанием – можно уменьшить размер шрифта в таблице. А описание оставить 13 </a:t>
            </a:r>
            <a:r>
              <a:rPr lang="en-US" sz="1300" dirty="0">
                <a:latin typeface="PT Sans" panose="020B0503020203020204" pitchFamily="34" charset="-52"/>
              </a:rPr>
              <a:t>pt. </a:t>
            </a:r>
            <a:endParaRPr lang="ru-RU" sz="1300" dirty="0">
              <a:latin typeface="PT Sans" panose="020B0503020203020204" pitchFamily="34" charset="-52"/>
            </a:endParaRPr>
          </a:p>
          <a:p>
            <a:pPr marL="0" indent="0" defTabSz="25146">
              <a:lnSpc>
                <a:spcPct val="100000"/>
              </a:lnSpc>
              <a:spcBef>
                <a:spcPts val="2500"/>
              </a:spcBef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Если таблица идет с большим описанием – можно уменьшить размер шрифта в таблице. </a:t>
            </a:r>
            <a:br>
              <a:rPr lang="ru-RU" sz="1300" dirty="0">
                <a:latin typeface="PT Sans" panose="020B0503020203020204" pitchFamily="34" charset="-52"/>
              </a:rPr>
            </a:br>
            <a:r>
              <a:rPr lang="ru-RU" sz="1300" dirty="0">
                <a:latin typeface="PT Sans" panose="020B0503020203020204" pitchFamily="34" charset="-52"/>
              </a:rPr>
              <a:t>А описание оставить 13 </a:t>
            </a:r>
            <a:r>
              <a:rPr lang="en-US" sz="1300" dirty="0">
                <a:latin typeface="PT Sans" panose="020B0503020203020204" pitchFamily="34" charset="-52"/>
              </a:rPr>
              <a:t>pt. </a:t>
            </a:r>
            <a:endParaRPr lang="ru-RU" sz="1300" dirty="0">
              <a:latin typeface="PT Sans" panose="020B0503020203020204" pitchFamily="34" charset="-52"/>
            </a:endParaRPr>
          </a:p>
          <a:p>
            <a:pPr marL="0" indent="0" defTabSz="25146">
              <a:lnSpc>
                <a:spcPct val="100000"/>
              </a:lnSpc>
              <a:spcBef>
                <a:spcPts val="2500"/>
              </a:spcBef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endParaRPr lang="ru-RU" sz="1300" dirty="0">
              <a:latin typeface="PT Sans" panose="020B0503020203020204" pitchFamily="34" charset="-52"/>
            </a:endParaRPr>
          </a:p>
          <a:p>
            <a:pPr marL="0" indent="0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endParaRPr lang="en-US" sz="1300" dirty="0">
              <a:latin typeface="PT Sans" panose="020B0503020203020204" pitchFamily="34" charset="-52"/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1C466203-51C1-824C-88B8-DDA305A82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16</a:t>
            </a:fld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E4D798D-F6A7-BAB0-0905-A065FE54E397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9FD3C2D-3FAE-483F-A7C5-A8DF3CEA373E}"/>
                </a:ext>
              </a:extLst>
            </p:cNvPr>
            <p:cNvSpPr txBox="1"/>
            <p:nvPr/>
          </p:nvSpPr>
          <p:spPr>
            <a:xfrm>
              <a:off x="4949655" y="346404"/>
              <a:ext cx="3667125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2F72B5A4-F770-47A5-454E-6BDDFF2D11A7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1BC8ADD-C4E4-E580-7487-9F4A215F1CCD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4CB8A4-F5DC-8B3E-EF0C-E29FF3ADE099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CBA7B536-6CD4-7B41-A4E1-598FAB0CB98B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117E6BF-2A94-B287-A768-486DAB5BDE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2192" y="115385"/>
            <a:ext cx="2483426" cy="7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17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6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latin typeface="Blogger Sans" panose="02000506030000020004" pitchFamily="2" charset="-52"/>
                <a:sym typeface="Helvetica"/>
              </a:rPr>
              <a:t>Заголовок набран в две или три строки </a:t>
            </a: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58E621AD-74DB-723C-E6FF-0CFE91D3CC82}"/>
              </a:ext>
            </a:extLst>
          </p:cNvPr>
          <p:cNvSpPr txBox="1">
            <a:spLocks/>
          </p:cNvSpPr>
          <p:nvPr/>
        </p:nvSpPr>
        <p:spPr>
          <a:xfrm>
            <a:off x="888511" y="4646427"/>
            <a:ext cx="3407042" cy="9781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600" dirty="0">
                <a:latin typeface="PT Sans" panose="020B0503020203020204" pitchFamily="34" charset="-52"/>
              </a:rPr>
              <a:t>Данные можно показывать крупным шрифтом. </a:t>
            </a:r>
            <a:br>
              <a:rPr lang="ru-RU" sz="1600" dirty="0">
                <a:latin typeface="PT Sans" panose="020B0503020203020204" pitchFamily="34" charset="-52"/>
              </a:rPr>
            </a:br>
            <a:r>
              <a:rPr lang="ru-RU" sz="1600" dirty="0">
                <a:latin typeface="PT Sans" panose="020B0503020203020204" pitchFamily="34" charset="-52"/>
              </a:rPr>
              <a:t>Это привлечёт к ним внимание. </a:t>
            </a:r>
          </a:p>
        </p:txBody>
      </p:sp>
      <p:sp>
        <p:nvSpPr>
          <p:cNvPr id="3" name="TextBox 44">
            <a:extLst>
              <a:ext uri="{FF2B5EF4-FFF2-40B4-BE49-F238E27FC236}">
                <a16:creationId xmlns:a16="http://schemas.microsoft.com/office/drawing/2014/main" id="{60768471-69F6-A87D-B8AB-88C98C8E2E96}"/>
              </a:ext>
            </a:extLst>
          </p:cNvPr>
          <p:cNvSpPr txBox="1">
            <a:spLocks/>
          </p:cNvSpPr>
          <p:nvPr/>
        </p:nvSpPr>
        <p:spPr>
          <a:xfrm>
            <a:off x="888511" y="6071190"/>
            <a:ext cx="5228756" cy="5453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ru-RU" sz="1000" dirty="0" err="1">
                <a:latin typeface="PT Sans" panose="020B0503020203020204" pitchFamily="34" charset="-52"/>
              </a:rPr>
              <a:t>pt</a:t>
            </a:r>
            <a:endParaRPr lang="ru-RU" sz="1000" dirty="0">
              <a:latin typeface="PT Sans" panose="020B0503020203020204" pitchFamily="34" charset="-52"/>
            </a:endParaRPr>
          </a:p>
        </p:txBody>
      </p:sp>
      <p:sp>
        <p:nvSpPr>
          <p:cNvPr id="2" name="TextBox 44">
            <a:extLst>
              <a:ext uri="{FF2B5EF4-FFF2-40B4-BE49-F238E27FC236}">
                <a16:creationId xmlns:a16="http://schemas.microsoft.com/office/drawing/2014/main" id="{36DC663F-C3E2-3E19-4AEE-41E6B12250B0}"/>
              </a:ext>
            </a:extLst>
          </p:cNvPr>
          <p:cNvSpPr txBox="1">
            <a:spLocks/>
          </p:cNvSpPr>
          <p:nvPr/>
        </p:nvSpPr>
        <p:spPr>
          <a:xfrm>
            <a:off x="888511" y="3064724"/>
            <a:ext cx="3407042" cy="13758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9600" dirty="0">
                <a:solidFill>
                  <a:srgbClr val="009BD2"/>
                </a:solidFill>
                <a:latin typeface="Blogger Sans" panose="02000506030000020004" pitchFamily="2" charset="-52"/>
              </a:rPr>
              <a:t>700</a:t>
            </a:r>
            <a:r>
              <a:rPr lang="ru-RU" sz="1400" dirty="0">
                <a:solidFill>
                  <a:srgbClr val="009BD2"/>
                </a:solidFill>
                <a:latin typeface="Blogger Sans" panose="02000506030000020004" pitchFamily="2" charset="-52"/>
              </a:rPr>
              <a:t> </a:t>
            </a:r>
            <a:r>
              <a:rPr lang="ru-RU" sz="4000" dirty="0">
                <a:solidFill>
                  <a:srgbClr val="009BD2"/>
                </a:solidFill>
                <a:latin typeface="Blogger Sans" panose="02000506030000020004" pitchFamily="2" charset="-52"/>
              </a:rPr>
              <a:t>кг</a:t>
            </a:r>
          </a:p>
        </p:txBody>
      </p:sp>
      <p:sp>
        <p:nvSpPr>
          <p:cNvPr id="8" name="TextBox 44">
            <a:extLst>
              <a:ext uri="{FF2B5EF4-FFF2-40B4-BE49-F238E27FC236}">
                <a16:creationId xmlns:a16="http://schemas.microsoft.com/office/drawing/2014/main" id="{D3861964-8DF5-FCC7-C227-E190B72A4D92}"/>
              </a:ext>
            </a:extLst>
          </p:cNvPr>
          <p:cNvSpPr txBox="1">
            <a:spLocks/>
          </p:cNvSpPr>
          <p:nvPr/>
        </p:nvSpPr>
        <p:spPr>
          <a:xfrm>
            <a:off x="4661604" y="4646427"/>
            <a:ext cx="3407042" cy="9781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600" dirty="0">
                <a:latin typeface="PT Sans" panose="020B0503020203020204" pitchFamily="34" charset="-52"/>
              </a:rPr>
              <a:t>Данные можно показывать крупным шрифтом. Это привлечёт к ним внимание чаек. </a:t>
            </a:r>
            <a:br>
              <a:rPr lang="ru-RU" sz="1600" dirty="0">
                <a:latin typeface="PT Sans" panose="020B0503020203020204" pitchFamily="34" charset="-52"/>
              </a:rPr>
            </a:br>
            <a:r>
              <a:rPr lang="ru-RU" sz="1600" dirty="0">
                <a:latin typeface="PT Sans" panose="020B0503020203020204" pitchFamily="34" charset="-52"/>
              </a:rPr>
              <a:t>Причем тут чайки!?</a:t>
            </a:r>
          </a:p>
        </p:txBody>
      </p:sp>
      <p:sp>
        <p:nvSpPr>
          <p:cNvPr id="14" name="TextBox 44">
            <a:extLst>
              <a:ext uri="{FF2B5EF4-FFF2-40B4-BE49-F238E27FC236}">
                <a16:creationId xmlns:a16="http://schemas.microsoft.com/office/drawing/2014/main" id="{D560EA96-8E50-259F-1CE5-CB1A1AA56D9E}"/>
              </a:ext>
            </a:extLst>
          </p:cNvPr>
          <p:cNvSpPr txBox="1">
            <a:spLocks/>
          </p:cNvSpPr>
          <p:nvPr/>
        </p:nvSpPr>
        <p:spPr>
          <a:xfrm>
            <a:off x="4661604" y="3064724"/>
            <a:ext cx="3407042" cy="13758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solidFill>
                  <a:srgbClr val="009BD2"/>
                </a:solidFill>
                <a:latin typeface="Blogger Sans" panose="02000506030000020004" pitchFamily="2" charset="-52"/>
              </a:rPr>
              <a:t>в </a:t>
            </a:r>
            <a:r>
              <a:rPr lang="ru-RU" sz="9600" dirty="0">
                <a:solidFill>
                  <a:srgbClr val="009BD2"/>
                </a:solidFill>
                <a:latin typeface="Blogger Sans" panose="02000506030000020004" pitchFamily="2" charset="-52"/>
              </a:rPr>
              <a:t>80</a:t>
            </a:r>
            <a:r>
              <a:rPr lang="ru-RU" sz="1400" dirty="0">
                <a:solidFill>
                  <a:srgbClr val="009BD2"/>
                </a:solidFill>
                <a:latin typeface="Blogger Sans" panose="02000506030000020004" pitchFamily="2" charset="-52"/>
              </a:rPr>
              <a:t> </a:t>
            </a:r>
            <a:r>
              <a:rPr lang="ru-RU" sz="4000" dirty="0">
                <a:solidFill>
                  <a:srgbClr val="009BD2"/>
                </a:solidFill>
                <a:latin typeface="Blogger Sans" panose="02000506030000020004" pitchFamily="2" charset="-52"/>
              </a:rPr>
              <a:t>раз</a:t>
            </a:r>
          </a:p>
        </p:txBody>
      </p:sp>
      <p:sp>
        <p:nvSpPr>
          <p:cNvPr id="16" name="TextBox 44">
            <a:extLst>
              <a:ext uri="{FF2B5EF4-FFF2-40B4-BE49-F238E27FC236}">
                <a16:creationId xmlns:a16="http://schemas.microsoft.com/office/drawing/2014/main" id="{8074C5FF-5530-933C-D643-8A54158DFAC0}"/>
              </a:ext>
            </a:extLst>
          </p:cNvPr>
          <p:cNvSpPr txBox="1">
            <a:spLocks/>
          </p:cNvSpPr>
          <p:nvPr/>
        </p:nvSpPr>
        <p:spPr>
          <a:xfrm>
            <a:off x="8378858" y="4646427"/>
            <a:ext cx="3407042" cy="9781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600" dirty="0">
                <a:latin typeface="PT Sans" panose="020B0503020203020204" pitchFamily="34" charset="-52"/>
              </a:rPr>
              <a:t>Данные можно показывать крупным шрифтом. Это привлечёт к ним внимание. </a:t>
            </a:r>
          </a:p>
        </p:txBody>
      </p:sp>
      <p:sp>
        <p:nvSpPr>
          <p:cNvPr id="17" name="TextBox 44">
            <a:extLst>
              <a:ext uri="{FF2B5EF4-FFF2-40B4-BE49-F238E27FC236}">
                <a16:creationId xmlns:a16="http://schemas.microsoft.com/office/drawing/2014/main" id="{C725F0A7-5496-EB75-7AAC-0DF223747A21}"/>
              </a:ext>
            </a:extLst>
          </p:cNvPr>
          <p:cNvSpPr txBox="1">
            <a:spLocks/>
          </p:cNvSpPr>
          <p:nvPr/>
        </p:nvSpPr>
        <p:spPr>
          <a:xfrm>
            <a:off x="8378858" y="3064724"/>
            <a:ext cx="3407042" cy="13758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9600" dirty="0">
                <a:solidFill>
                  <a:srgbClr val="009BD2"/>
                </a:solidFill>
                <a:latin typeface="Blogger Sans" panose="02000506030000020004" pitchFamily="2" charset="-52"/>
              </a:rPr>
              <a:t>40</a:t>
            </a:r>
            <a:r>
              <a:rPr lang="ru-RU" sz="1400" dirty="0">
                <a:solidFill>
                  <a:srgbClr val="009BD2"/>
                </a:solidFill>
                <a:latin typeface="Blogger Sans" panose="02000506030000020004" pitchFamily="2" charset="-52"/>
              </a:rPr>
              <a:t> </a:t>
            </a:r>
            <a:r>
              <a:rPr lang="ru-RU" sz="4000" dirty="0">
                <a:solidFill>
                  <a:srgbClr val="009BD2"/>
                </a:solidFill>
                <a:latin typeface="Blogger Sans" panose="02000506030000020004" pitchFamily="2" charset="-52"/>
              </a:rPr>
              <a:t>белков</a:t>
            </a:r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5380A289-8615-193B-C0D4-353B4978E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17</a:t>
            </a:fld>
            <a:endParaRPr lang="ru-RU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01EF307-4711-7A87-6AAC-A7FE1F785044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67A16F-C8A8-D932-2FB9-F8341E322D8A}"/>
                </a:ext>
              </a:extLst>
            </p:cNvPr>
            <p:cNvSpPr txBox="1"/>
            <p:nvPr/>
          </p:nvSpPr>
          <p:spPr>
            <a:xfrm>
              <a:off x="4949655" y="346404"/>
              <a:ext cx="3667125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EC471BE1-12B8-93FA-D238-3B35D49E797A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45545DF-95E7-20EB-6A6C-87BAE18B1AEC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441FCD-EF67-7D59-86E1-DA0916F4CCC5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F2169750-CF0D-24DA-D8C9-A9277AB89956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4CF2D6-4E32-503D-BBEF-56D9AA0D7A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2192" y="115385"/>
            <a:ext cx="2483426" cy="7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06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52000">
              <a:schemeClr val="bg1">
                <a:lumMod val="85000"/>
              </a:schemeClr>
            </a:gs>
            <a:gs pos="100000">
              <a:srgbClr val="00ADEE">
                <a:alpha val="30000"/>
              </a:srgbClr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48548-B393-8913-8D45-183C1B4F2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8181" y="2042155"/>
            <a:ext cx="9143995" cy="2387600"/>
          </a:xfrm>
        </p:spPr>
        <p:txBody>
          <a:bodyPr>
            <a:normAutofit/>
          </a:bodyPr>
          <a:lstStyle/>
          <a:p>
            <a:pPr algn="l"/>
            <a:r>
              <a:rPr lang="ru-RU" sz="5400" dirty="0">
                <a:latin typeface="Blogger Sans" panose="02000506030000020004" pitchFamily="2" charset="-52"/>
              </a:rPr>
              <a:t>Спасибо за внимание!</a:t>
            </a:r>
            <a:br>
              <a:rPr lang="ru-RU" sz="5400" dirty="0">
                <a:latin typeface="Blogger Sans" panose="02000506030000020004" pitchFamily="2" charset="-52"/>
              </a:rPr>
            </a:br>
            <a:endParaRPr lang="ru-RU" sz="5400" dirty="0">
              <a:latin typeface="Blogger Sans" panose="02000506030000020004" pitchFamily="2" charset="-52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02F77E-9EB2-AFAE-A856-E9BFC7EBD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3841" y="4516443"/>
            <a:ext cx="9143995" cy="1655762"/>
          </a:xfrm>
        </p:spPr>
        <p:txBody>
          <a:bodyPr/>
          <a:lstStyle/>
          <a:p>
            <a:pPr algn="l"/>
            <a:r>
              <a:rPr lang="en-US" dirty="0">
                <a:latin typeface="Blogger Sans" panose="02000506030000020004" pitchFamily="2" charset="-52"/>
              </a:rPr>
              <a:t>Email </a:t>
            </a:r>
            <a:r>
              <a:rPr lang="ru-RU" dirty="0">
                <a:solidFill>
                  <a:srgbClr val="009BD2"/>
                </a:solidFill>
                <a:latin typeface="Blogger Sans" panose="02000506030000020004" pitchFamily="2" charset="-5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автора</a:t>
            </a:r>
            <a:r>
              <a:rPr lang="en-US" dirty="0">
                <a:solidFill>
                  <a:srgbClr val="009BD2"/>
                </a:solidFill>
                <a:latin typeface="Blogger Sans" panose="02000506030000020004" pitchFamily="2" charset="-5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@msu.ru</a:t>
            </a:r>
            <a:endParaRPr lang="en-US" dirty="0">
              <a:solidFill>
                <a:srgbClr val="009BD2"/>
              </a:solidFill>
              <a:latin typeface="Blogger Sans" panose="02000506030000020004" pitchFamily="2" charset="-52"/>
            </a:endParaRPr>
          </a:p>
          <a:p>
            <a:pPr algn="l"/>
            <a:r>
              <a:rPr lang="ru-RU" dirty="0">
                <a:latin typeface="Blogger Sans" panose="02000506030000020004" pitchFamily="2" charset="-52"/>
              </a:rPr>
              <a:t>Какие-то еще может контакты или ничего не писать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A1EA716-2CCD-0144-F1D9-4EA9792E9980}"/>
              </a:ext>
            </a:extLst>
          </p:cNvPr>
          <p:cNvGrpSpPr/>
          <p:nvPr/>
        </p:nvGrpSpPr>
        <p:grpSpPr>
          <a:xfrm>
            <a:off x="8722001" y="680966"/>
            <a:ext cx="2058300" cy="919224"/>
            <a:chOff x="4854102" y="325314"/>
            <a:chExt cx="3762678" cy="50709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515422-73C7-E578-4C84-C5DE9960539E}"/>
                </a:ext>
              </a:extLst>
            </p:cNvPr>
            <p:cNvSpPr txBox="1"/>
            <p:nvPr/>
          </p:nvSpPr>
          <p:spPr>
            <a:xfrm>
              <a:off x="4949655" y="434543"/>
              <a:ext cx="3667125" cy="2886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Москва</a:t>
              </a:r>
            </a:p>
            <a:p>
              <a:r>
                <a:rPr lang="ru-RU" sz="1400" dirty="0">
                  <a:latin typeface="Blogger Sans" panose="02000506030000020004" pitchFamily="2" charset="-52"/>
                </a:rPr>
                <a:t>апрель 2023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34CD3D3E-5D91-56FE-3A03-E2814F7FB071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24BC39F2-3F3E-AB6C-C37C-47FA996E6FEA}"/>
              </a:ext>
            </a:extLst>
          </p:cNvPr>
          <p:cNvGrpSpPr/>
          <p:nvPr/>
        </p:nvGrpSpPr>
        <p:grpSpPr>
          <a:xfrm>
            <a:off x="6489579" y="680966"/>
            <a:ext cx="2232422" cy="919224"/>
            <a:chOff x="4854102" y="325314"/>
            <a:chExt cx="2125179" cy="50709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757C22-AE62-B154-ED6B-1B9412EF998F}"/>
                </a:ext>
              </a:extLst>
            </p:cNvPr>
            <p:cNvSpPr txBox="1"/>
            <p:nvPr/>
          </p:nvSpPr>
          <p:spPr>
            <a:xfrm>
              <a:off x="4949654" y="375118"/>
              <a:ext cx="2029627" cy="4074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Д.б.н. академик </a:t>
              </a:r>
            </a:p>
            <a:p>
              <a:r>
                <a:rPr lang="ru-RU" sz="1400" dirty="0">
                  <a:latin typeface="Blogger Sans" panose="02000506030000020004" pitchFamily="2" charset="-52"/>
                </a:rPr>
                <a:t>А.Б. </a:t>
              </a:r>
              <a:r>
                <a:rPr lang="ru-RU" sz="1400" dirty="0" err="1">
                  <a:latin typeface="Blogger Sans" panose="02000506030000020004" pitchFamily="2" charset="-52"/>
                </a:rPr>
                <a:t>Александрющенко</a:t>
              </a:r>
              <a:endParaRPr lang="ru-RU" sz="1400" dirty="0">
                <a:latin typeface="Blogger Sans" panose="02000506030000020004" pitchFamily="2" charset="-52"/>
              </a:endParaRPr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FC0ADC90-1E0F-EA12-F35A-37048923AF4D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B095D72-D4D3-2876-E8E8-80215CD23C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24295" y="461503"/>
            <a:ext cx="3741119" cy="11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63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54000">
              <a:schemeClr val="bg1">
                <a:lumMod val="85000"/>
              </a:schemeClr>
            </a:gs>
            <a:gs pos="100000">
              <a:srgbClr val="00ADEE">
                <a:alpha val="42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48548-B393-8913-8D45-183C1B4F2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1349" y="2042155"/>
            <a:ext cx="8313818" cy="2387600"/>
          </a:xfrm>
        </p:spPr>
        <p:txBody>
          <a:bodyPr>
            <a:normAutofit/>
          </a:bodyPr>
          <a:lstStyle/>
          <a:p>
            <a:pPr algn="l"/>
            <a:r>
              <a:rPr lang="ru-RU" sz="5400" dirty="0">
                <a:latin typeface="Blogger Sans" panose="02000506030000020004" pitchFamily="2" charset="-52"/>
              </a:rPr>
              <a:t>Название презентации </a:t>
            </a:r>
            <a:br>
              <a:rPr lang="ru-RU" sz="5400" dirty="0">
                <a:latin typeface="Blogger Sans" panose="02000506030000020004" pitchFamily="2" charset="-52"/>
              </a:rPr>
            </a:br>
            <a:r>
              <a:rPr lang="ru-RU" sz="5400" dirty="0">
                <a:latin typeface="Blogger Sans" panose="02000506030000020004" pitchFamily="2" charset="-52"/>
              </a:rPr>
              <a:t>может быть и такой компоновки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02F77E-9EB2-AFAE-A856-E9BFC7EBD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1349" y="4516443"/>
            <a:ext cx="8313818" cy="1655762"/>
          </a:xfrm>
        </p:spPr>
        <p:txBody>
          <a:bodyPr/>
          <a:lstStyle/>
          <a:p>
            <a:pPr algn="l"/>
            <a:r>
              <a:rPr lang="ru-RU" dirty="0">
                <a:latin typeface="Blogger Sans" panose="02000506030000020004" pitchFamily="2" charset="-52"/>
              </a:rPr>
              <a:t>Подзаголовок если нужно еще текст</a:t>
            </a:r>
            <a:r>
              <a:rPr lang="en-US" dirty="0">
                <a:latin typeface="Blogger Sans" panose="02000506030000020004" pitchFamily="2" charset="-52"/>
              </a:rPr>
              <a:t> 24 pt</a:t>
            </a:r>
            <a:endParaRPr lang="ru-RU" dirty="0">
              <a:latin typeface="Blogger Sans" panose="02000506030000020004" pitchFamily="2" charset="-52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9E2E381-DD8D-D982-514F-957B81F32FC5}"/>
              </a:ext>
            </a:extLst>
          </p:cNvPr>
          <p:cNvGrpSpPr/>
          <p:nvPr/>
        </p:nvGrpSpPr>
        <p:grpSpPr>
          <a:xfrm>
            <a:off x="5865683" y="680966"/>
            <a:ext cx="2058300" cy="919224"/>
            <a:chOff x="4854102" y="325314"/>
            <a:chExt cx="3762678" cy="50709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D841FA-3FAE-C365-F0AE-EC4C3FBDE698}"/>
                </a:ext>
              </a:extLst>
            </p:cNvPr>
            <p:cNvSpPr txBox="1"/>
            <p:nvPr/>
          </p:nvSpPr>
          <p:spPr>
            <a:xfrm>
              <a:off x="4949655" y="434543"/>
              <a:ext cx="3667125" cy="2886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Москва</a:t>
              </a:r>
            </a:p>
            <a:p>
              <a:r>
                <a:rPr lang="ru-RU" sz="1400" dirty="0">
                  <a:latin typeface="Blogger Sans" panose="02000506030000020004" pitchFamily="2" charset="-52"/>
                </a:rPr>
                <a:t>апрель 2023</a:t>
              </a:r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7248AAAB-F853-2C24-A8F4-F61EAABAF8FE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2A2637B-9082-5C22-3D6C-EAFC782567D8}"/>
              </a:ext>
            </a:extLst>
          </p:cNvPr>
          <p:cNvGrpSpPr/>
          <p:nvPr/>
        </p:nvGrpSpPr>
        <p:grpSpPr>
          <a:xfrm>
            <a:off x="3633261" y="680966"/>
            <a:ext cx="2232422" cy="919224"/>
            <a:chOff x="4854102" y="325314"/>
            <a:chExt cx="2125179" cy="50709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B30576-7BA2-3104-9CE7-33DAE1C70AD2}"/>
                </a:ext>
              </a:extLst>
            </p:cNvPr>
            <p:cNvSpPr txBox="1"/>
            <p:nvPr/>
          </p:nvSpPr>
          <p:spPr>
            <a:xfrm>
              <a:off x="4949654" y="375118"/>
              <a:ext cx="2029627" cy="4074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Д.б.н. академик </a:t>
              </a:r>
            </a:p>
            <a:p>
              <a:r>
                <a:rPr lang="ru-RU" sz="1400" dirty="0">
                  <a:latin typeface="Blogger Sans" panose="02000506030000020004" pitchFamily="2" charset="-52"/>
                </a:rPr>
                <a:t>А.Б. </a:t>
              </a:r>
              <a:r>
                <a:rPr lang="ru-RU" sz="1400" dirty="0" err="1">
                  <a:latin typeface="Blogger Sans" panose="02000506030000020004" pitchFamily="2" charset="-52"/>
                </a:rPr>
                <a:t>Александрющенко</a:t>
              </a:r>
              <a:endParaRPr lang="ru-RU" sz="1400" dirty="0">
                <a:latin typeface="Blogger Sans" panose="02000506030000020004" pitchFamily="2" charset="-52"/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54F0B500-EA86-8794-A633-8C656AEA9816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6517881-40D1-0E47-BCE9-E5DD6D5C9B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6832" y="1948771"/>
            <a:ext cx="3094883" cy="23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57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2B8BE74-34F7-22E8-1B18-CFF2CB8D9755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1C8B21-0079-4822-2F24-0C896D565B84}"/>
                </a:ext>
              </a:extLst>
            </p:cNvPr>
            <p:cNvSpPr txBox="1"/>
            <p:nvPr/>
          </p:nvSpPr>
          <p:spPr>
            <a:xfrm>
              <a:off x="4949655" y="346404"/>
              <a:ext cx="3667125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B9056F3-7E47-0C5F-7CAA-E77C991B46EF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2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latin typeface="Blogger Sans" panose="02000506030000020004" pitchFamily="2" charset="-52"/>
                <a:sym typeface="Helvetica"/>
              </a:rPr>
              <a:t>Заголовок может быть набран</a:t>
            </a:r>
            <a:r>
              <a:rPr lang="en-US" sz="4000" dirty="0">
                <a:latin typeface="Blogger Sans" panose="02000506030000020004" pitchFamily="2" charset="-52"/>
                <a:sym typeface="Helvetica"/>
              </a:rPr>
              <a:t> </a:t>
            </a:r>
            <a:r>
              <a:rPr lang="ru-RU" sz="4000" dirty="0">
                <a:latin typeface="Blogger Sans" panose="02000506030000020004" pitchFamily="2" charset="-52"/>
                <a:sym typeface="Helvetica"/>
              </a:rPr>
              <a:t>в две или три строки (40 </a:t>
            </a:r>
            <a:r>
              <a:rPr lang="ru-RU" sz="4000" dirty="0" err="1">
                <a:latin typeface="Blogger Sans" panose="02000506030000020004" pitchFamily="2" charset="-52"/>
                <a:sym typeface="Helvetica"/>
              </a:rPr>
              <a:t>pt</a:t>
            </a:r>
            <a:r>
              <a:rPr lang="ru-RU" sz="4000" dirty="0">
                <a:latin typeface="Blogger Sans" panose="02000506030000020004" pitchFamily="2" charset="-52"/>
                <a:sym typeface="Helvetica"/>
              </a:rPr>
              <a:t>)</a:t>
            </a: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58E621AD-74DB-723C-E6FF-0CFE91D3CC82}"/>
              </a:ext>
            </a:extLst>
          </p:cNvPr>
          <p:cNvSpPr txBox="1">
            <a:spLocks/>
          </p:cNvSpPr>
          <p:nvPr/>
        </p:nvSpPr>
        <p:spPr>
          <a:xfrm>
            <a:off x="867245" y="3260270"/>
            <a:ext cx="5228756" cy="35356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  <a:sym typeface="Helvetica"/>
              </a:rPr>
              <a:t>Небольшие куски текста (13pt) можно набирать в одну колонку, но не делайте колонку на всю ширину экрана. </a:t>
            </a:r>
          </a:p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b="1" dirty="0">
                <a:latin typeface="PT Sans" panose="020B0503020203020204" pitchFamily="34" charset="-52"/>
                <a:sym typeface="Helvetica"/>
              </a:rPr>
              <a:t>Основной шрифт для презентации – </a:t>
            </a:r>
            <a:r>
              <a:rPr lang="en-US" sz="1300" b="1" dirty="0">
                <a:latin typeface="PT Sans" panose="020B0503020203020204" pitchFamily="34" charset="-52"/>
                <a:sym typeface="Helvetica"/>
              </a:rPr>
              <a:t>Pt sans. </a:t>
            </a:r>
          </a:p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b="1" dirty="0">
                <a:latin typeface="PT Sans" panose="020B0503020203020204" pitchFamily="34" charset="-52"/>
                <a:sym typeface="Helvetica"/>
              </a:rPr>
              <a:t>Для заголовков, основных мыслей</a:t>
            </a:r>
            <a:r>
              <a:rPr lang="en-US" sz="1300" b="1" dirty="0">
                <a:latin typeface="PT Sans" panose="020B0503020203020204" pitchFamily="34" charset="-52"/>
                <a:sym typeface="Helvetica"/>
              </a:rPr>
              <a:t> </a:t>
            </a:r>
            <a:r>
              <a:rPr lang="ru-RU" sz="1300" b="1" dirty="0">
                <a:latin typeface="PT Sans" panose="020B0503020203020204" pitchFamily="34" charset="-52"/>
                <a:sym typeface="Helvetica"/>
              </a:rPr>
              <a:t>– </a:t>
            </a:r>
            <a:r>
              <a:rPr lang="en-US" sz="1300" b="1" dirty="0">
                <a:latin typeface="PT Sans" panose="020B0503020203020204" pitchFamily="34" charset="-52"/>
                <a:sym typeface="Helvetica"/>
              </a:rPr>
              <a:t>Blogger Sans.</a:t>
            </a:r>
            <a:r>
              <a:rPr lang="ru-RU" sz="1300" b="1" dirty="0">
                <a:latin typeface="PT Sans" panose="020B0503020203020204" pitchFamily="34" charset="-52"/>
                <a:sym typeface="Helvetica"/>
              </a:rPr>
              <a:t> </a:t>
            </a:r>
          </a:p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b="1" dirty="0">
                <a:latin typeface="PT Sans" panose="020B0503020203020204" pitchFamily="34" charset="-52"/>
                <a:sym typeface="Helvetica"/>
              </a:rPr>
              <a:t>В этот шаблон они уже встроены.</a:t>
            </a:r>
          </a:p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 i="1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i="1" dirty="0">
                <a:latin typeface="PT Sans" panose="020B0503020203020204" pitchFamily="34" charset="-52"/>
                <a:sym typeface="Helvetica"/>
              </a:rPr>
              <a:t>Если у вас есть фото – поставьте. Если нет фото - не  растягивайте текст на всю ширину.</a:t>
            </a:r>
          </a:p>
        </p:txBody>
      </p:sp>
      <p:pic>
        <p:nvPicPr>
          <p:cNvPr id="19" name="Рисунок 18" descr="Изображение выглядит как одежда, строительство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71AA60FE-DEB3-FFD3-6BF0-7B02E6666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24" y="1369523"/>
            <a:ext cx="5456551" cy="3638412"/>
          </a:xfrm>
          <a:prstGeom prst="roundRect">
            <a:avLst>
              <a:gd name="adj" fmla="val 3566"/>
            </a:avLst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65CDFA8-7AB6-E99C-6361-3815203A0BE1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A0F939-D62B-F514-2E0A-971AFB964DBB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87CA2493-EA26-DFE7-C73C-30BFCF94AA31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44">
            <a:extLst>
              <a:ext uri="{FF2B5EF4-FFF2-40B4-BE49-F238E27FC236}">
                <a16:creationId xmlns:a16="http://schemas.microsoft.com/office/drawing/2014/main" id="{8272DB95-227D-E707-4FEB-66B328F758CA}"/>
              </a:ext>
            </a:extLst>
          </p:cNvPr>
          <p:cNvSpPr txBox="1">
            <a:spLocks/>
          </p:cNvSpPr>
          <p:nvPr/>
        </p:nvSpPr>
        <p:spPr>
          <a:xfrm>
            <a:off x="6292933" y="5248951"/>
            <a:ext cx="5228756" cy="381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Подпись под фотографией: закругляйте края изображений – двойной клик по фото, обрезка – по фигуре. Радиус скругления как на примерах в этом шаблоне.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CF9CB7E-A1F5-280E-DE82-5827B5E35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3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34207E-18DC-FC87-6F95-BDC64C0E96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2192" y="115385"/>
            <a:ext cx="2483426" cy="7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62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2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latin typeface="Blogger Sans" panose="02000506030000020004" pitchFamily="2" charset="-52"/>
                <a:sym typeface="Helvetica"/>
              </a:rPr>
              <a:t>А вот изображение стало вертикальным</a:t>
            </a: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58E621AD-74DB-723C-E6FF-0CFE91D3CC82}"/>
              </a:ext>
            </a:extLst>
          </p:cNvPr>
          <p:cNvSpPr txBox="1">
            <a:spLocks/>
          </p:cNvSpPr>
          <p:nvPr/>
        </p:nvSpPr>
        <p:spPr>
          <a:xfrm>
            <a:off x="867245" y="3260270"/>
            <a:ext cx="5228756" cy="35356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  <a:sym typeface="Helvetica"/>
              </a:rPr>
              <a:t>Вертикальное изображение смотрится, конечно, не так хорошо, как если бы это был квадрат и он бы занимал всю площадь правой стороны. </a:t>
            </a:r>
          </a:p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  <a:sym typeface="Helvetica"/>
              </a:rPr>
              <a:t>Но если обрезать нельзя – значит нельзя, будем реалистами </a:t>
            </a:r>
            <a:r>
              <a:rPr lang="ru-RU" sz="1300" dirty="0">
                <a:latin typeface="PT Sans" panose="020B0503020203020204" pitchFamily="34" charset="-52"/>
                <a:sym typeface="Wingdings" panose="05000000000000000000" pitchFamily="2" charset="2"/>
              </a:rPr>
              <a:t></a:t>
            </a:r>
            <a:r>
              <a:rPr lang="ru-RU" sz="1300" dirty="0">
                <a:latin typeface="PT Sans" panose="020B0503020203020204" pitchFamily="34" charset="-52"/>
                <a:sym typeface="Helvetica"/>
              </a:rPr>
              <a:t> </a:t>
            </a:r>
          </a:p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  <a:sym typeface="Helvetica"/>
              </a:rPr>
              <a:t>Обратите внимание, что выровнено изображение по черточке в шапке презентации. В принципе по этой черточке идет разделение правой и левой частей. </a:t>
            </a:r>
          </a:p>
        </p:txBody>
      </p:sp>
      <p:sp>
        <p:nvSpPr>
          <p:cNvPr id="23" name="TextBox 44">
            <a:extLst>
              <a:ext uri="{FF2B5EF4-FFF2-40B4-BE49-F238E27FC236}">
                <a16:creationId xmlns:a16="http://schemas.microsoft.com/office/drawing/2014/main" id="{8272DB95-227D-E707-4FEB-66B328F758CA}"/>
              </a:ext>
            </a:extLst>
          </p:cNvPr>
          <p:cNvSpPr txBox="1">
            <a:spLocks/>
          </p:cNvSpPr>
          <p:nvPr/>
        </p:nvSpPr>
        <p:spPr>
          <a:xfrm>
            <a:off x="4428039" y="6425894"/>
            <a:ext cx="5228756" cy="3813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Подпись под фотографией.</a:t>
            </a:r>
          </a:p>
        </p:txBody>
      </p:sp>
      <p:pic>
        <p:nvPicPr>
          <p:cNvPr id="3" name="Рисунок 2" descr="Изображение выглядит как текст, книга, Печать&#10;&#10;Автоматически созданное описание">
            <a:extLst>
              <a:ext uri="{FF2B5EF4-FFF2-40B4-BE49-F238E27FC236}">
                <a16:creationId xmlns:a16="http://schemas.microsoft.com/office/drawing/2014/main" id="{530B3C92-7658-D99B-3A26-12FF227192D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25" y="1082841"/>
            <a:ext cx="3914585" cy="5605611"/>
          </a:xfrm>
          <a:prstGeom prst="roundRect">
            <a:avLst>
              <a:gd name="adj" fmla="val 2751"/>
            </a:avLst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7946C3-B37B-EE57-7265-4834CDAC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4</a:t>
            </a:fld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50184FB-1735-A420-3ED8-282D1E407806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BF1735-CE8E-1C65-77B1-A7899A952622}"/>
                </a:ext>
              </a:extLst>
            </p:cNvPr>
            <p:cNvSpPr txBox="1"/>
            <p:nvPr/>
          </p:nvSpPr>
          <p:spPr>
            <a:xfrm>
              <a:off x="4949655" y="346404"/>
              <a:ext cx="3667125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EB256B32-A540-8CF5-8ED2-0516FAEB7144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F864F5F-A941-1AE6-BF7A-E6AF2F7CB6D8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971A10A-6044-5FB6-F856-C117C3D11074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66B6B81E-2E4A-988B-5139-22E38D915528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D1FF2E3-03FD-FE15-CE19-B44597540F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2192" y="115385"/>
            <a:ext cx="2483426" cy="7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34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940D4B1-DF0C-21FD-0F99-FDFBF2D7F509}"/>
              </a:ext>
            </a:extLst>
          </p:cNvPr>
          <p:cNvSpPr/>
          <p:nvPr/>
        </p:nvSpPr>
        <p:spPr>
          <a:xfrm>
            <a:off x="953315" y="2684834"/>
            <a:ext cx="7324926" cy="3647872"/>
          </a:xfrm>
          <a:prstGeom prst="roundRect">
            <a:avLst>
              <a:gd name="adj" fmla="val 38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4" y="1369523"/>
            <a:ext cx="6492343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latin typeface="Blogger Sans" panose="02000506030000020004" pitchFamily="2" charset="-52"/>
                <a:sym typeface="Helvetica"/>
              </a:rPr>
              <a:t>А вот еще вариант расположения картинки</a:t>
            </a: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58E621AD-74DB-723C-E6FF-0CFE91D3CC82}"/>
              </a:ext>
            </a:extLst>
          </p:cNvPr>
          <p:cNvSpPr txBox="1">
            <a:spLocks/>
          </p:cNvSpPr>
          <p:nvPr/>
        </p:nvSpPr>
        <p:spPr>
          <a:xfrm>
            <a:off x="8457748" y="1369522"/>
            <a:ext cx="3414798" cy="496318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  <a:sym typeface="Helvetica"/>
              </a:rPr>
              <a:t>Вот у нас длинное узкое изображение на белом фоне и исходно значимые элементы стоят «в край» изображения. </a:t>
            </a:r>
          </a:p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  <a:sym typeface="Helvetica"/>
              </a:rPr>
              <a:t>Положите ПОД изображение фон, дайте отступы и скруглите углы.</a:t>
            </a:r>
          </a:p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  <a:sym typeface="Helvetica"/>
              </a:rPr>
              <a:t>Значимые элементы не надо располагать близко к краям. </a:t>
            </a:r>
          </a:p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000" dirty="0">
                <a:latin typeface="Blogger Sans" panose="02000506030000020004" pitchFamily="2" charset="-52"/>
                <a:sym typeface="Helvetica"/>
              </a:rPr>
              <a:t>Общее правило с картинками – </a:t>
            </a:r>
            <a:r>
              <a:rPr lang="ru-RU" sz="2000" b="1" dirty="0">
                <a:latin typeface="Blogger Sans" panose="02000506030000020004" pitchFamily="2" charset="-52"/>
                <a:sym typeface="Helvetica"/>
              </a:rPr>
              <a:t>используйте качественные изображения</a:t>
            </a:r>
            <a:r>
              <a:rPr lang="ru-RU" sz="2000" dirty="0">
                <a:latin typeface="Blogger Sans" panose="02000506030000020004" pitchFamily="2" charset="-52"/>
                <a:sym typeface="Helvetica"/>
              </a:rPr>
              <a:t>.</a:t>
            </a:r>
            <a:endParaRPr lang="ru-RU" sz="1300" dirty="0">
              <a:latin typeface="Blogger Sans" panose="02000506030000020004" pitchFamily="2" charset="-52"/>
              <a:sym typeface="Helvetica"/>
            </a:endParaRPr>
          </a:p>
        </p:txBody>
      </p:sp>
      <p:sp>
        <p:nvSpPr>
          <p:cNvPr id="23" name="TextBox 44">
            <a:extLst>
              <a:ext uri="{FF2B5EF4-FFF2-40B4-BE49-F238E27FC236}">
                <a16:creationId xmlns:a16="http://schemas.microsoft.com/office/drawing/2014/main" id="{8272DB95-227D-E707-4FEB-66B328F758CA}"/>
              </a:ext>
            </a:extLst>
          </p:cNvPr>
          <p:cNvSpPr txBox="1">
            <a:spLocks/>
          </p:cNvSpPr>
          <p:nvPr/>
        </p:nvSpPr>
        <p:spPr>
          <a:xfrm>
            <a:off x="867245" y="6409998"/>
            <a:ext cx="5228756" cy="381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Подпись под фотографией.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7946C3-B37B-EE57-7265-4834CDAC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5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EE28AB-927B-54FD-1522-4F15D7303C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22" y="2865930"/>
            <a:ext cx="6960096" cy="3286148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83C482D-C04F-E5F4-18EA-3AC5F6ADAB08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1BE063-3AF1-D08C-2774-90BCDB5E5451}"/>
                </a:ext>
              </a:extLst>
            </p:cNvPr>
            <p:cNvSpPr txBox="1"/>
            <p:nvPr/>
          </p:nvSpPr>
          <p:spPr>
            <a:xfrm>
              <a:off x="4949655" y="346404"/>
              <a:ext cx="3667125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412FFF1F-005D-7AD5-D469-065834930161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340FAB2-72C9-401E-DA05-2B5EDF7205DF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3618C6-5535-891B-24EC-790836BE3B9B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094AFE95-373A-60B6-8194-F4B9FD13A39B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B7805E2-A8E7-08FF-527A-5A938E589A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2192" y="115385"/>
            <a:ext cx="2483426" cy="7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33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2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latin typeface="Blogger Sans" panose="02000506030000020004" pitchFamily="2" charset="-52"/>
                <a:sym typeface="Helvetica"/>
              </a:rPr>
              <a:t>А вот теперь надо три картинки с подписями</a:t>
            </a:r>
          </a:p>
        </p:txBody>
      </p:sp>
      <p:pic>
        <p:nvPicPr>
          <p:cNvPr id="19" name="Рисунок 18" descr="Изображение выглядит как одежда, строительство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71AA60FE-DEB3-FFD3-6BF0-7B02E6666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23" y="2639355"/>
            <a:ext cx="3556318" cy="2371342"/>
          </a:xfrm>
          <a:prstGeom prst="roundRect">
            <a:avLst>
              <a:gd name="adj" fmla="val 4360"/>
            </a:avLst>
          </a:prstGeom>
        </p:spPr>
      </p:pic>
      <p:pic>
        <p:nvPicPr>
          <p:cNvPr id="2" name="Рисунок 1" descr="Изображение выглядит как одежда, строительство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A698AE23-3596-A420-6C5E-A0427D696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78" y="2639355"/>
            <a:ext cx="3556318" cy="2371342"/>
          </a:xfrm>
          <a:prstGeom prst="roundRect">
            <a:avLst>
              <a:gd name="adj" fmla="val 3540"/>
            </a:avLst>
          </a:prstGeom>
        </p:spPr>
      </p:pic>
      <p:pic>
        <p:nvPicPr>
          <p:cNvPr id="3" name="Рисунок 2" descr="Изображение выглядит как одежда, строительство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2138FDF2-B89B-8275-95B5-FE5CCD5A1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134" y="2639355"/>
            <a:ext cx="3556318" cy="2371342"/>
          </a:xfrm>
          <a:prstGeom prst="roundRect">
            <a:avLst>
              <a:gd name="adj" fmla="val 4771"/>
            </a:avLst>
          </a:prstGeom>
        </p:spPr>
      </p:pic>
      <p:sp>
        <p:nvSpPr>
          <p:cNvPr id="6" name="TextBox 44">
            <a:extLst>
              <a:ext uri="{FF2B5EF4-FFF2-40B4-BE49-F238E27FC236}">
                <a16:creationId xmlns:a16="http://schemas.microsoft.com/office/drawing/2014/main" id="{4EFE6503-2D7F-6D31-AD36-3F831F256883}"/>
              </a:ext>
            </a:extLst>
          </p:cNvPr>
          <p:cNvSpPr txBox="1">
            <a:spLocks/>
          </p:cNvSpPr>
          <p:nvPr/>
        </p:nvSpPr>
        <p:spPr>
          <a:xfrm>
            <a:off x="942697" y="5249653"/>
            <a:ext cx="3615243" cy="93457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Делайте фотографии одинаковыми по высоте. 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Оставляйте расстояния между ними.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Никаких теней от фото </a:t>
            </a:r>
            <a:r>
              <a:rPr lang="ru-RU" sz="1000" dirty="0">
                <a:latin typeface="PT Sans" panose="020B0503020203020204" pitchFamily="34" charset="-52"/>
                <a:sym typeface="Wingdings" panose="05000000000000000000" pitchFamily="2" charset="2"/>
              </a:rPr>
              <a:t> </a:t>
            </a:r>
            <a:endParaRPr lang="ru-RU" sz="1000" dirty="0">
              <a:latin typeface="PT Sans" panose="020B0503020203020204" pitchFamily="34" charset="-52"/>
            </a:endParaRPr>
          </a:p>
        </p:txBody>
      </p:sp>
      <p:sp>
        <p:nvSpPr>
          <p:cNvPr id="7" name="TextBox 44">
            <a:extLst>
              <a:ext uri="{FF2B5EF4-FFF2-40B4-BE49-F238E27FC236}">
                <a16:creationId xmlns:a16="http://schemas.microsoft.com/office/drawing/2014/main" id="{E10C938C-3D0C-391B-3E5D-818A51CB8987}"/>
              </a:ext>
            </a:extLst>
          </p:cNvPr>
          <p:cNvSpPr txBox="1">
            <a:spLocks/>
          </p:cNvSpPr>
          <p:nvPr/>
        </p:nvSpPr>
        <p:spPr>
          <a:xfrm>
            <a:off x="4714378" y="5249652"/>
            <a:ext cx="3556318" cy="93457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Делайте фотографии одинаковыми по высоте. 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Оставляйте расстояния между ними.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Никаких теней от фото </a:t>
            </a:r>
            <a:r>
              <a:rPr lang="ru-RU" sz="1000" dirty="0">
                <a:latin typeface="PT Sans" panose="020B0503020203020204" pitchFamily="34" charset="-52"/>
                <a:sym typeface="Wingdings" panose="05000000000000000000" pitchFamily="2" charset="2"/>
              </a:rPr>
              <a:t> </a:t>
            </a:r>
            <a:endParaRPr lang="ru-RU" sz="1000" dirty="0">
              <a:latin typeface="PT Sans" panose="020B0503020203020204" pitchFamily="34" charset="-52"/>
            </a:endParaRPr>
          </a:p>
        </p:txBody>
      </p:sp>
      <p:sp>
        <p:nvSpPr>
          <p:cNvPr id="8" name="TextBox 44">
            <a:extLst>
              <a:ext uri="{FF2B5EF4-FFF2-40B4-BE49-F238E27FC236}">
                <a16:creationId xmlns:a16="http://schemas.microsoft.com/office/drawing/2014/main" id="{14945130-54BF-B007-869F-58F955F5598B}"/>
              </a:ext>
            </a:extLst>
          </p:cNvPr>
          <p:cNvSpPr txBox="1">
            <a:spLocks/>
          </p:cNvSpPr>
          <p:nvPr/>
        </p:nvSpPr>
        <p:spPr>
          <a:xfrm>
            <a:off x="8427134" y="5249651"/>
            <a:ext cx="3556318" cy="93457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Делайте фотографии одинаковыми по высоте. 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Оставляйте расстояния между ними.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Никаких теней от фото </a:t>
            </a:r>
            <a:r>
              <a:rPr lang="ru-RU" sz="1000" dirty="0">
                <a:latin typeface="PT Sans" panose="020B0503020203020204" pitchFamily="34" charset="-52"/>
                <a:sym typeface="Wingdings" panose="05000000000000000000" pitchFamily="2" charset="2"/>
              </a:rPr>
              <a:t> </a:t>
            </a:r>
            <a:endParaRPr lang="ru-RU" sz="1000" dirty="0">
              <a:latin typeface="PT Sans" panose="020B0503020203020204" pitchFamily="34" charset="-52"/>
            </a:endParaRP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1C0BEEA-1C8C-1644-AC61-560DD81FC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6</a:t>
            </a:fld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1B30E38-BACB-DDA1-94EF-9CE5B910413C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E19F0B-AA5C-31F4-51A0-6C54BB32B214}"/>
                </a:ext>
              </a:extLst>
            </p:cNvPr>
            <p:cNvSpPr txBox="1"/>
            <p:nvPr/>
          </p:nvSpPr>
          <p:spPr>
            <a:xfrm>
              <a:off x="4949655" y="346404"/>
              <a:ext cx="3667125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307AA38D-B249-E9FC-D221-ABB8CD721286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9B43FC1-5F3C-7EFC-8293-18ACE04BF032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4660CD-BF3E-5475-A955-AC22497A9517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500656A4-13B1-4E7F-DC9C-8AD7F3A1405A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5DAEA0D-2BDD-D489-09C2-BBFAD9554F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2192" y="115385"/>
            <a:ext cx="2483426" cy="7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46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2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latin typeface="Blogger Sans" panose="02000506030000020004" pitchFamily="2" charset="-52"/>
                <a:sym typeface="Helvetica"/>
              </a:rPr>
              <a:t>А можно картинки сделать вот так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3ECAA8B-4D6C-6615-7CF1-6309E762642A}"/>
              </a:ext>
            </a:extLst>
          </p:cNvPr>
          <p:cNvGrpSpPr/>
          <p:nvPr/>
        </p:nvGrpSpPr>
        <p:grpSpPr>
          <a:xfrm>
            <a:off x="-10373" y="2639354"/>
            <a:ext cx="12198367" cy="2849123"/>
            <a:chOff x="1001623" y="2639355"/>
            <a:chExt cx="10981829" cy="2371342"/>
          </a:xfrm>
        </p:grpSpPr>
        <p:pic>
          <p:nvPicPr>
            <p:cNvPr id="19" name="Рисунок 18" descr="Изображение выглядит как одежда, строительство, человек, группа&#10;&#10;Автоматически созданное описание">
              <a:extLst>
                <a:ext uri="{FF2B5EF4-FFF2-40B4-BE49-F238E27FC236}">
                  <a16:creationId xmlns:a16="http://schemas.microsoft.com/office/drawing/2014/main" id="{71AA60FE-DEB3-FFD3-6BF0-7B02E6666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23" y="2639355"/>
              <a:ext cx="3556318" cy="2371342"/>
            </a:xfrm>
            <a:prstGeom prst="roundRect">
              <a:avLst>
                <a:gd name="adj" fmla="val 5400"/>
              </a:avLst>
            </a:prstGeom>
          </p:spPr>
        </p:pic>
        <p:pic>
          <p:nvPicPr>
            <p:cNvPr id="2" name="Рисунок 1" descr="Изображение выглядит как одежда, строительство, человек, группа&#10;&#10;Автоматически созданное описание">
              <a:extLst>
                <a:ext uri="{FF2B5EF4-FFF2-40B4-BE49-F238E27FC236}">
                  <a16:creationId xmlns:a16="http://schemas.microsoft.com/office/drawing/2014/main" id="{A698AE23-3596-A420-6C5E-A0427D696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378" y="2639355"/>
              <a:ext cx="3556318" cy="2371342"/>
            </a:xfrm>
            <a:prstGeom prst="roundRect">
              <a:avLst>
                <a:gd name="adj" fmla="val 4376"/>
              </a:avLst>
            </a:prstGeom>
          </p:spPr>
        </p:pic>
        <p:pic>
          <p:nvPicPr>
            <p:cNvPr id="3" name="Рисунок 2" descr="Изображение выглядит как одежда, строительство, человек, группа&#10;&#10;Автоматически созданное описание">
              <a:extLst>
                <a:ext uri="{FF2B5EF4-FFF2-40B4-BE49-F238E27FC236}">
                  <a16:creationId xmlns:a16="http://schemas.microsoft.com/office/drawing/2014/main" id="{2138FDF2-B89B-8275-95B5-FE5CCD5A1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134" y="2639355"/>
              <a:ext cx="3556318" cy="2371342"/>
            </a:xfrm>
            <a:prstGeom prst="roundRect">
              <a:avLst>
                <a:gd name="adj" fmla="val 4034"/>
              </a:avLst>
            </a:prstGeom>
          </p:spPr>
        </p:pic>
      </p:grpSp>
      <p:sp>
        <p:nvSpPr>
          <p:cNvPr id="7" name="TextBox 44">
            <a:extLst>
              <a:ext uri="{FF2B5EF4-FFF2-40B4-BE49-F238E27FC236}">
                <a16:creationId xmlns:a16="http://schemas.microsoft.com/office/drawing/2014/main" id="{FA4B1A71-7A44-1C87-5513-3F53254BC525}"/>
              </a:ext>
            </a:extLst>
          </p:cNvPr>
          <p:cNvSpPr txBox="1">
            <a:spLocks/>
          </p:cNvSpPr>
          <p:nvPr/>
        </p:nvSpPr>
        <p:spPr>
          <a:xfrm>
            <a:off x="259401" y="5622639"/>
            <a:ext cx="3680505" cy="93457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Делайте фотографии одинаковыми по высоте. 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Оставляйте расстояния между ними.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Никаких теней от фото </a:t>
            </a:r>
            <a:r>
              <a:rPr lang="ru-RU" sz="1000" dirty="0">
                <a:latin typeface="PT Sans" panose="020B0503020203020204" pitchFamily="34" charset="-52"/>
                <a:sym typeface="Wingdings" panose="05000000000000000000" pitchFamily="2" charset="2"/>
              </a:rPr>
              <a:t> </a:t>
            </a:r>
            <a:endParaRPr lang="ru-RU" sz="1000" dirty="0">
              <a:latin typeface="PT Sans" panose="020B0503020203020204" pitchFamily="34" charset="-52"/>
            </a:endParaRPr>
          </a:p>
        </p:txBody>
      </p:sp>
      <p:sp>
        <p:nvSpPr>
          <p:cNvPr id="8" name="TextBox 44">
            <a:extLst>
              <a:ext uri="{FF2B5EF4-FFF2-40B4-BE49-F238E27FC236}">
                <a16:creationId xmlns:a16="http://schemas.microsoft.com/office/drawing/2014/main" id="{CFC7E095-B2CB-E942-4673-A136923629E0}"/>
              </a:ext>
            </a:extLst>
          </p:cNvPr>
          <p:cNvSpPr txBox="1">
            <a:spLocks/>
          </p:cNvSpPr>
          <p:nvPr/>
        </p:nvSpPr>
        <p:spPr>
          <a:xfrm>
            <a:off x="4113672" y="5622638"/>
            <a:ext cx="3950278" cy="93457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Делайте фотографии одинаковыми по высоте. 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Оставляйте расстояния между ними.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Никаких теней от фото </a:t>
            </a:r>
            <a:r>
              <a:rPr lang="ru-RU" sz="1000" dirty="0">
                <a:latin typeface="PT Sans" panose="020B0503020203020204" pitchFamily="34" charset="-52"/>
                <a:sym typeface="Wingdings" panose="05000000000000000000" pitchFamily="2" charset="2"/>
              </a:rPr>
              <a:t> </a:t>
            </a:r>
            <a:endParaRPr lang="ru-RU" sz="1000" dirty="0">
              <a:latin typeface="PT Sans" panose="020B0503020203020204" pitchFamily="34" charset="-52"/>
            </a:endParaRP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F6F6B7F9-0E9A-5EF9-B2D2-30FA400DBEF7}"/>
              </a:ext>
            </a:extLst>
          </p:cNvPr>
          <p:cNvSpPr txBox="1">
            <a:spLocks/>
          </p:cNvSpPr>
          <p:nvPr/>
        </p:nvSpPr>
        <p:spPr>
          <a:xfrm>
            <a:off x="8252096" y="5622637"/>
            <a:ext cx="3731356" cy="93457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Делайте фотографии одинаковыми по высоте. 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Оставляйте расстояния между ними.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Никаких теней от фото </a:t>
            </a:r>
            <a:r>
              <a:rPr lang="ru-RU" sz="1000" dirty="0">
                <a:latin typeface="PT Sans" panose="020B0503020203020204" pitchFamily="34" charset="-52"/>
                <a:sym typeface="Wingdings" panose="05000000000000000000" pitchFamily="2" charset="2"/>
              </a:rPr>
              <a:t> </a:t>
            </a:r>
            <a:endParaRPr lang="ru-RU" sz="1000" dirty="0">
              <a:latin typeface="PT Sans" panose="020B0503020203020204" pitchFamily="34" charset="-52"/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8CDC207E-F895-4261-05EF-A95F9D16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7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D038FE5-4936-5981-DA6C-213A4A9AE9A5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EFCEBA-7236-E0AF-DD87-13666B432406}"/>
                </a:ext>
              </a:extLst>
            </p:cNvPr>
            <p:cNvSpPr txBox="1"/>
            <p:nvPr/>
          </p:nvSpPr>
          <p:spPr>
            <a:xfrm>
              <a:off x="4949655" y="346404"/>
              <a:ext cx="3667125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E501D5C2-EEC9-1D19-D08B-81425AF2BAF4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C6285A0-F1E4-8F84-9B27-FB073C4F94E9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31AD1C-CDA5-B199-5158-5B9D439CBD37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3642527D-CDFB-73E6-E7D0-2411F8915A8E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1F58650-F745-29B6-B29E-00C098D60F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2192" y="115385"/>
            <a:ext cx="2483426" cy="7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90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6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latin typeface="Blogger Sans" panose="02000506030000020004" pitchFamily="2" charset="-52"/>
                <a:sym typeface="Helvetica"/>
              </a:rPr>
              <a:t>Заголовок не на всю ширину слайда</a:t>
            </a: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58E621AD-74DB-723C-E6FF-0CFE91D3CC82}"/>
              </a:ext>
            </a:extLst>
          </p:cNvPr>
          <p:cNvSpPr txBox="1">
            <a:spLocks/>
          </p:cNvSpPr>
          <p:nvPr/>
        </p:nvSpPr>
        <p:spPr>
          <a:xfrm>
            <a:off x="867244" y="2973187"/>
            <a:ext cx="10343681" cy="35356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2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400"/>
              </a:spcBef>
              <a:buSzTx/>
              <a:buFontTx/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SzTx/>
              <a:buFontTx/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endParaRPr lang="ru-RU" sz="1300" dirty="0">
              <a:latin typeface="PT Sans" panose="020B0503020203020204" pitchFamily="34" charset="-52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778FE2-10F5-6688-DE01-FFD1C1F8B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8</a:t>
            </a:fld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5C8BE7A-9B4F-9139-D040-4041258A299B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A8C3F7-8A26-0654-3C05-C19E307FD5B2}"/>
                </a:ext>
              </a:extLst>
            </p:cNvPr>
            <p:cNvSpPr txBox="1"/>
            <p:nvPr/>
          </p:nvSpPr>
          <p:spPr>
            <a:xfrm>
              <a:off x="4949655" y="346404"/>
              <a:ext cx="3667125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1E40BE14-9248-1D8B-AC69-3C7635F3343F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0C39098-079D-64FC-DA25-388159A6CE05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56C50A-7BAE-C1DD-2C38-63F1740FE26E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A86B91B2-87AC-7BD4-6998-FF12096F659A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0124E27-BC41-98E7-790B-38B451AA55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2192" y="115385"/>
            <a:ext cx="2483426" cy="7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70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6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latin typeface="Blogger Sans" panose="02000506030000020004" pitchFamily="2" charset="-52"/>
                <a:sym typeface="Helvetica"/>
              </a:rPr>
              <a:t>Заголовок набран в две или три строки </a:t>
            </a: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58E621AD-74DB-723C-E6FF-0CFE91D3CC82}"/>
              </a:ext>
            </a:extLst>
          </p:cNvPr>
          <p:cNvSpPr txBox="1">
            <a:spLocks/>
          </p:cNvSpPr>
          <p:nvPr/>
        </p:nvSpPr>
        <p:spPr>
          <a:xfrm>
            <a:off x="888511" y="2973187"/>
            <a:ext cx="5228756" cy="265143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Тут текст основной 13 </a:t>
            </a:r>
            <a:r>
              <a:rPr lang="en-US" sz="1300" dirty="0">
                <a:latin typeface="PT Sans" panose="020B0503020203020204" pitchFamily="34" charset="-52"/>
              </a:rPr>
              <a:t>pt</a:t>
            </a:r>
            <a:r>
              <a:rPr lang="ru-RU" sz="1300" dirty="0">
                <a:latin typeface="PT Sans" panose="020B0503020203020204" pitchFamily="34" charset="-52"/>
              </a:rPr>
              <a:t>, хорошо читается как а экране так и в распечатанном виде. Не забывайте проверять, что шрифт </a:t>
            </a:r>
            <a:r>
              <a:rPr lang="en-US" sz="1300" dirty="0">
                <a:latin typeface="PT Sans" panose="020B0503020203020204" pitchFamily="34" charset="-52"/>
              </a:rPr>
              <a:t>Pt sans, </a:t>
            </a:r>
            <a:r>
              <a:rPr lang="ru-RU" sz="1300" dirty="0">
                <a:latin typeface="PT Sans" panose="020B0503020203020204" pitchFamily="34" charset="-52"/>
              </a:rPr>
              <a:t>а не </a:t>
            </a:r>
            <a:r>
              <a:rPr lang="en-US" sz="1300" dirty="0">
                <a:latin typeface="PT Sans" panose="020B0503020203020204" pitchFamily="34" charset="-52"/>
              </a:rPr>
              <a:t>Times new roman </a:t>
            </a:r>
            <a:r>
              <a:rPr lang="ru-RU" sz="1300" dirty="0">
                <a:latin typeface="PT Sans" panose="020B0503020203020204" pitchFamily="34" charset="-52"/>
                <a:sym typeface="Wingdings" panose="05000000000000000000" pitchFamily="2" charset="2"/>
              </a:rPr>
              <a:t> Многие не замечают, что шрифт-то уже другой, с засечками например.</a:t>
            </a:r>
            <a:r>
              <a:rPr lang="en-US" sz="1300" dirty="0">
                <a:latin typeface="PT Sans" panose="020B0503020203020204" pitchFamily="34" charset="-52"/>
              </a:rPr>
              <a:t> </a:t>
            </a:r>
            <a:endParaRPr lang="ru-RU" sz="1300" dirty="0">
              <a:latin typeface="PT Sans" panose="020B0503020203020204" pitchFamily="34" charset="-52"/>
            </a:endParaRPr>
          </a:p>
          <a:p>
            <a:pPr marL="0" indent="0" defTabSz="25146">
              <a:lnSpc>
                <a:spcPct val="100000"/>
              </a:lnSpc>
              <a:spcBef>
                <a:spcPts val="2500"/>
              </a:spcBef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Тут текст основной 13 </a:t>
            </a:r>
            <a:r>
              <a:rPr lang="en-US" sz="1300" dirty="0">
                <a:latin typeface="PT Sans" panose="020B0503020203020204" pitchFamily="34" charset="-52"/>
              </a:rPr>
              <a:t>pt</a:t>
            </a:r>
            <a:r>
              <a:rPr lang="ru-RU" sz="1300" dirty="0">
                <a:latin typeface="PT Sans" panose="020B0503020203020204" pitchFamily="34" charset="-52"/>
              </a:rPr>
              <a:t>, хорошо читается как а экране так и в распечатанном виде. Не забывайте проверять, что шрифт </a:t>
            </a:r>
            <a:r>
              <a:rPr lang="en-US" sz="1300" dirty="0">
                <a:latin typeface="PT Sans" panose="020B0503020203020204" pitchFamily="34" charset="-52"/>
              </a:rPr>
              <a:t>Pt sans, </a:t>
            </a:r>
            <a:r>
              <a:rPr lang="ru-RU" sz="1300" dirty="0">
                <a:latin typeface="PT Sans" panose="020B0503020203020204" pitchFamily="34" charset="-52"/>
              </a:rPr>
              <a:t>а не </a:t>
            </a:r>
            <a:r>
              <a:rPr lang="en-US" sz="1300" dirty="0">
                <a:latin typeface="PT Sans" panose="020B0503020203020204" pitchFamily="34" charset="-52"/>
              </a:rPr>
              <a:t>Times new roman </a:t>
            </a:r>
            <a:r>
              <a:rPr lang="ru-RU" sz="1300" dirty="0">
                <a:latin typeface="PT Sans" panose="020B0503020203020204" pitchFamily="34" charset="-52"/>
                <a:sym typeface="Wingdings" panose="05000000000000000000" pitchFamily="2" charset="2"/>
              </a:rPr>
              <a:t> Многие не замечают, что шрифт-то уже другой, с засечками например.</a:t>
            </a:r>
            <a:r>
              <a:rPr lang="en-US" sz="1300" dirty="0">
                <a:latin typeface="PT Sans" panose="020B0503020203020204" pitchFamily="34" charset="-52"/>
              </a:rPr>
              <a:t> </a:t>
            </a:r>
            <a:endParaRPr lang="ru-RU" sz="1300" dirty="0">
              <a:latin typeface="PT Sans" panose="020B0503020203020204" pitchFamily="34" charset="-52"/>
            </a:endParaRPr>
          </a:p>
          <a:p>
            <a:pPr marL="0" indent="0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endParaRPr lang="ru-RU" sz="1300" dirty="0">
              <a:latin typeface="PT Sans" panose="020B0503020203020204" pitchFamily="34" charset="-52"/>
            </a:endParaRPr>
          </a:p>
        </p:txBody>
      </p:sp>
      <p:sp>
        <p:nvSpPr>
          <p:cNvPr id="2" name="TextBox 44">
            <a:extLst>
              <a:ext uri="{FF2B5EF4-FFF2-40B4-BE49-F238E27FC236}">
                <a16:creationId xmlns:a16="http://schemas.microsoft.com/office/drawing/2014/main" id="{2468EE56-5B6A-1908-8547-D741F6BC0999}"/>
              </a:ext>
            </a:extLst>
          </p:cNvPr>
          <p:cNvSpPr txBox="1">
            <a:spLocks/>
          </p:cNvSpPr>
          <p:nvPr/>
        </p:nvSpPr>
        <p:spPr>
          <a:xfrm>
            <a:off x="6365125" y="2909389"/>
            <a:ext cx="5497881" cy="35356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lnSpc>
                <a:spcPct val="100000"/>
              </a:lnSpc>
              <a:spcBef>
                <a:spcPts val="240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400" dirty="0">
                <a:solidFill>
                  <a:srgbClr val="009BD2"/>
                </a:solidFill>
                <a:latin typeface="Blogger Sans" panose="02000506030000020004" pitchFamily="2" charset="-52"/>
              </a:rPr>
              <a:t>Основные мысли можно выделять крупным шрифтом. Часто такое делать не надо. Цвет синий как в логотипе, а шрифт </a:t>
            </a:r>
            <a:r>
              <a:rPr lang="en-US" sz="2400" dirty="0">
                <a:solidFill>
                  <a:srgbClr val="009BD2"/>
                </a:solidFill>
                <a:latin typeface="Blogger Sans" panose="02000506030000020004" pitchFamily="2" charset="-52"/>
              </a:rPr>
              <a:t>Blogger Sans </a:t>
            </a:r>
            <a:r>
              <a:rPr lang="ru-RU" sz="2400" dirty="0">
                <a:solidFill>
                  <a:srgbClr val="009BD2"/>
                </a:solidFill>
                <a:latin typeface="Blogger Sans" panose="02000506030000020004" pitchFamily="2" charset="-52"/>
              </a:rPr>
              <a:t>как в заголовках.</a:t>
            </a:r>
          </a:p>
        </p:txBody>
      </p:sp>
      <p:sp>
        <p:nvSpPr>
          <p:cNvPr id="3" name="TextBox 44">
            <a:extLst>
              <a:ext uri="{FF2B5EF4-FFF2-40B4-BE49-F238E27FC236}">
                <a16:creationId xmlns:a16="http://schemas.microsoft.com/office/drawing/2014/main" id="{60768471-69F6-A87D-B8AB-88C98C8E2E96}"/>
              </a:ext>
            </a:extLst>
          </p:cNvPr>
          <p:cNvSpPr txBox="1">
            <a:spLocks/>
          </p:cNvSpPr>
          <p:nvPr/>
        </p:nvSpPr>
        <p:spPr>
          <a:xfrm>
            <a:off x="888511" y="6071190"/>
            <a:ext cx="5228756" cy="5453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ru-RU" sz="1000" dirty="0" err="1">
                <a:latin typeface="PT Sans" panose="020B0503020203020204" pitchFamily="34" charset="-52"/>
              </a:rPr>
              <a:t>pt</a:t>
            </a:r>
            <a:endParaRPr lang="ru-RU" sz="1000" dirty="0">
              <a:latin typeface="PT Sans" panose="020B0503020203020204" pitchFamily="34" charset="-52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5158F9-22FE-71F0-F734-6D0349F5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9</a:t>
            </a:fld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9AB2BA7-3111-E177-4353-94B4831F7892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3ACB0D-F832-8523-9620-BB8D518AEDB5}"/>
                </a:ext>
              </a:extLst>
            </p:cNvPr>
            <p:cNvSpPr txBox="1"/>
            <p:nvPr/>
          </p:nvSpPr>
          <p:spPr>
            <a:xfrm>
              <a:off x="4949655" y="346404"/>
              <a:ext cx="3667125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7C5363F2-3ACC-E342-B7C5-FE2F6D8B34F0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1B0F953-6C61-CE1D-A0DF-C4F8ADA1A86F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9C0433-0BAC-F207-58AA-3FD8CA1E2A16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Blogger Sans" panose="02000506030000020004" pitchFamily="2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Blogger Sans" panose="02000506030000020004" pitchFamily="2" charset="-52"/>
                </a:rPr>
                <a:t>pt</a:t>
              </a:r>
              <a:r>
                <a:rPr lang="ru-RU" sz="1400" dirty="0">
                  <a:latin typeface="Blogger Sans" panose="02000506030000020004" pitchFamily="2" charset="-52"/>
                </a:rPr>
                <a:t>)</a:t>
              </a:r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051B55DF-5ED8-C610-C101-6FFFDFDB8B61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F427B2-51F9-B668-7E16-3EE46FCEEB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2192" y="115385"/>
            <a:ext cx="2483426" cy="7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918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1812</Words>
  <Application>Microsoft Office PowerPoint</Application>
  <PresentationFormat>Широкоэкранный</PresentationFormat>
  <Paragraphs>211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Blogger Sans</vt:lpstr>
      <vt:lpstr>Calibri</vt:lpstr>
      <vt:lpstr>Arial</vt:lpstr>
      <vt:lpstr>Calibri Light</vt:lpstr>
      <vt:lpstr>PT Sans</vt:lpstr>
      <vt:lpstr>Arial Narrow</vt:lpstr>
      <vt:lpstr>Тема Office</vt:lpstr>
      <vt:lpstr>Название презентации  может быть набрано в две или три строки 54 pt</vt:lpstr>
      <vt:lpstr>Название презентации  может быть и такой компоновки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Dissertation department</dc:creator>
  <cp:lastModifiedBy>Алексей Федяков</cp:lastModifiedBy>
  <cp:revision>156</cp:revision>
  <dcterms:created xsi:type="dcterms:W3CDTF">2023-07-01T12:37:13Z</dcterms:created>
  <dcterms:modified xsi:type="dcterms:W3CDTF">2024-11-14T14:38:28Z</dcterms:modified>
</cp:coreProperties>
</file>